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ítulo e Subtítul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ha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exto do Título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Texto do Título</a:t>
            </a:r>
          </a:p>
        </p:txBody>
      </p:sp>
      <p:sp>
        <p:nvSpPr>
          <p:cNvPr id="14" name="Nível de Corpo Um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" name="Número do Slide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dore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o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103" name="Nível de Corpo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0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rês Foto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m"/>
          <p:cNvSpPr/>
          <p:nvPr>
            <p:ph type="pic" sz="half" idx="13"/>
          </p:nvPr>
        </p:nvSpPr>
        <p:spPr>
          <a:xfrm>
            <a:off x="12192000" y="0"/>
            <a:ext cx="12192000" cy="6832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m"/>
          <p:cNvSpPr/>
          <p:nvPr>
            <p:ph type="pic" sz="half" idx="14"/>
          </p:nvPr>
        </p:nvSpPr>
        <p:spPr>
          <a:xfrm>
            <a:off x="12192000" y="6896100"/>
            <a:ext cx="12192000" cy="6819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m"/>
          <p:cNvSpPr/>
          <p:nvPr>
            <p:ph type="pic" idx="15"/>
          </p:nvPr>
        </p:nvSpPr>
        <p:spPr>
          <a:xfrm>
            <a:off x="0" y="0"/>
            <a:ext cx="121285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çã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alão Explicativo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Digite uma citação aqui."/>
          <p:cNvSpPr txBox="1"/>
          <p:nvPr>
            <p:ph type="body" sz="quarter" idx="13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Digite uma citação aqui.</a:t>
            </a:r>
          </a:p>
        </p:txBody>
      </p:sp>
      <p:sp>
        <p:nvSpPr>
          <p:cNvPr id="123" name="Jaime Silveira"/>
          <p:cNvSpPr txBox="1"/>
          <p:nvPr>
            <p:ph type="body" sz="quarter" idx="14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Jaime Silveira</a:t>
            </a:r>
          </a:p>
        </p:txBody>
      </p:sp>
      <p:sp>
        <p:nvSpPr>
          <p:cNvPr id="124" name="Texto"/>
          <p:cNvSpPr txBox="1"/>
          <p:nvPr>
            <p:ph type="body" sz="quarter" idx="15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12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itação Alt.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Digite uma citação aqui."/>
          <p:cNvSpPr txBox="1"/>
          <p:nvPr>
            <p:ph type="body" sz="quarter" idx="13"/>
          </p:nvPr>
        </p:nvSpPr>
        <p:spPr>
          <a:xfrm>
            <a:off x="11049000" y="3721100"/>
            <a:ext cx="12573000" cy="350977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Digite uma citação aqui.</a:t>
            </a:r>
          </a:p>
        </p:txBody>
      </p:sp>
      <p:sp>
        <p:nvSpPr>
          <p:cNvPr id="133" name="Imagem"/>
          <p:cNvSpPr/>
          <p:nvPr>
            <p:ph type="pic" idx="14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aime Silveira"/>
          <p:cNvSpPr txBox="1"/>
          <p:nvPr>
            <p:ph type="body" sz="quarter" idx="15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Jaime Silveira</a:t>
            </a:r>
          </a:p>
        </p:txBody>
      </p:sp>
      <p:sp>
        <p:nvSpPr>
          <p:cNvPr id="13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m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m Branc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m Branco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m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ha"/>
          <p:cNvSpPr/>
          <p:nvPr>
            <p:ph type="body" sz="quarter" idx="14"/>
          </p:nvPr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exto do Título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Texto do Título</a:t>
            </a:r>
          </a:p>
        </p:txBody>
      </p:sp>
      <p:sp>
        <p:nvSpPr>
          <p:cNvPr id="25" name="Nível de Corpo Um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6" name="Número do Slide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Subtítulo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ha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exto do Título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Texto do Título</a:t>
            </a:r>
          </a:p>
        </p:txBody>
      </p:sp>
      <p:sp>
        <p:nvSpPr>
          <p:cNvPr id="35" name="Nível de Corpo Um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6" name="Número do Slide"/>
          <p:cNvSpPr txBox="1"/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- Centr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o do Título"/>
          <p:cNvSpPr txBox="1"/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Texto do Título</a:t>
            </a:r>
          </a:p>
        </p:txBody>
      </p:sp>
      <p:sp>
        <p:nvSpPr>
          <p:cNvPr id="44" name="Número do Slide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ha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m"/>
          <p:cNvSpPr/>
          <p:nvPr>
            <p:ph type="pic" idx="13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exto do Título"/>
          <p:cNvSpPr txBox="1"/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Texto do Título</a:t>
            </a:r>
          </a:p>
        </p:txBody>
      </p:sp>
      <p:sp>
        <p:nvSpPr>
          <p:cNvPr id="54" name="Nível de Corpo Um…"/>
          <p:cNvSpPr txBox="1"/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5" name="Número do Slide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-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o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63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6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Marcadore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o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72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73" name="Nível de Corpo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Marcadores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o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82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83" name="Nível de Corpo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Marcadores e 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o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92" name="Imagem"/>
          <p:cNvSpPr/>
          <p:nvPr>
            <p:ph type="pic" sz="half" idx="14"/>
          </p:nvPr>
        </p:nvSpPr>
        <p:spPr>
          <a:xfrm>
            <a:off x="13335000" y="2159000"/>
            <a:ext cx="10287000" cy="10795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exto do Título"/>
          <p:cNvSpPr txBox="1"/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94" name="Nível de Corpo Um…"/>
          <p:cNvSpPr txBox="1"/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9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ha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exto do Título"/>
          <p:cNvSpPr txBox="1"/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4" name="Nível de Corpo Um…"/>
          <p:cNvSpPr txBox="1"/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" name="Número do Slide"/>
          <p:cNvSpPr txBox="1"/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hyperlink" Target="http://www.python.org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hyperlink" Target="http://www.python.org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.png"/><Relationship Id="rId7" Type="http://schemas.openxmlformats.org/officeDocument/2006/relationships/hyperlink" Target="http://www.python.org" TargetMode="External"/><Relationship Id="rId8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Relationship Id="rId3" Type="http://schemas.openxmlformats.org/officeDocument/2006/relationships/image" Target="../media/image1.png"/><Relationship Id="rId4" Type="http://schemas.openxmlformats.org/officeDocument/2006/relationships/hyperlink" Target="http://www.python.org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Relationship Id="rId3" Type="http://schemas.openxmlformats.org/officeDocument/2006/relationships/image" Target="../media/image1.png"/><Relationship Id="rId4" Type="http://schemas.openxmlformats.org/officeDocument/2006/relationships/hyperlink" Target="http://www.python.org" TargetMode="External"/><Relationship Id="rId5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3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23.tif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4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Relationship Id="rId3" Type="http://schemas.openxmlformats.org/officeDocument/2006/relationships/image" Target="../media/image1.png"/><Relationship Id="rId4" Type="http://schemas.openxmlformats.org/officeDocument/2006/relationships/hyperlink" Target="http://www.python.org" TargetMode="External"/><Relationship Id="rId5" Type="http://schemas.openxmlformats.org/officeDocument/2006/relationships/image" Target="../media/image1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4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10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8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8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://www.python.org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2.png"/><Relationship Id="rId3" Type="http://schemas.openxmlformats.org/officeDocument/2006/relationships/image" Target="../media/image1.png"/><Relationship Id="rId4" Type="http://schemas.openxmlformats.org/officeDocument/2006/relationships/hyperlink" Target="http://www.python.org" TargetMode="External"/><Relationship Id="rId5" Type="http://schemas.openxmlformats.org/officeDocument/2006/relationships/image" Target="../media/image13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3.png"/><Relationship Id="rId10" Type="http://schemas.openxmlformats.org/officeDocument/2006/relationships/image" Target="../media/image6.tif"/><Relationship Id="rId11" Type="http://schemas.openxmlformats.org/officeDocument/2006/relationships/image" Target="../media/image7.tif"/><Relationship Id="rId12" Type="http://schemas.openxmlformats.org/officeDocument/2006/relationships/image" Target="../media/image4.png"/><Relationship Id="rId13" Type="http://schemas.openxmlformats.org/officeDocument/2006/relationships/image" Target="../media/image8.tif"/><Relationship Id="rId14" Type="http://schemas.openxmlformats.org/officeDocument/2006/relationships/image" Target="../media/image9.tif"/><Relationship Id="rId15" Type="http://schemas.openxmlformats.org/officeDocument/2006/relationships/image" Target="../media/image10.tif"/><Relationship Id="rId16" Type="http://schemas.openxmlformats.org/officeDocument/2006/relationships/image" Target="../media/image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69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1.tif"/><Relationship Id="rId6" Type="http://schemas.openxmlformats.org/officeDocument/2006/relationships/image" Target="../media/image12.tif"/><Relationship Id="rId7" Type="http://schemas.openxmlformats.org/officeDocument/2006/relationships/image" Target="../media/image13.tif"/><Relationship Id="rId8" Type="http://schemas.openxmlformats.org/officeDocument/2006/relationships/image" Target="../media/image14.tif"/><Relationship Id="rId9" Type="http://schemas.openxmlformats.org/officeDocument/2006/relationships/image" Target="../media/image15.tif"/><Relationship Id="rId10" Type="http://schemas.openxmlformats.org/officeDocument/2006/relationships/image" Target="../media/image16.tif"/><Relationship Id="rId11" Type="http://schemas.openxmlformats.org/officeDocument/2006/relationships/image" Target="../media/image17.tif"/><Relationship Id="rId12" Type="http://schemas.openxmlformats.org/officeDocument/2006/relationships/image" Target="../media/image18.tif"/><Relationship Id="rId13" Type="http://schemas.openxmlformats.org/officeDocument/2006/relationships/image" Target="../media/image19.tif"/><Relationship Id="rId14" Type="http://schemas.openxmlformats.org/officeDocument/2006/relationships/image" Target="../media/image20.tif"/><Relationship Id="rId15" Type="http://schemas.openxmlformats.org/officeDocument/2006/relationships/image" Target="../media/image21.tif"/><Relationship Id="rId16" Type="http://schemas.openxmlformats.org/officeDocument/2006/relationships/image" Target="../media/image22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81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201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2.png"/><Relationship Id="rId3" Type="http://schemas.openxmlformats.org/officeDocument/2006/relationships/image" Target="../media/image1.png"/><Relationship Id="rId4" Type="http://schemas.openxmlformats.org/officeDocument/2006/relationships/hyperlink" Target="http://www.python.org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20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://www.python.org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YTH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29088"/>
            </a:lvl1pPr>
          </a:lstStyle>
          <a:p>
            <a:pPr/>
            <a:r>
              <a:t>PYTHON</a:t>
            </a:r>
          </a:p>
        </p:txBody>
      </p:sp>
      <p:sp>
        <p:nvSpPr>
          <p:cNvPr id="167" name="INTRODUÇÃO AO PYTH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INTRODUÇÃO AO PYTHON</a:t>
            </a:r>
          </a:p>
        </p:txBody>
      </p:sp>
      <p:pic>
        <p:nvPicPr>
          <p:cNvPr id="168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85451" y="1269633"/>
            <a:ext cx="6959601" cy="695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Captura de tela 2018-08-02 09.23.04.png" descr="Captura de tela 2018-08-02 09.23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3486" y="10911447"/>
            <a:ext cx="21498490" cy="258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Captura de tela 2018-08-02 09.21.13.png" descr="Captura de tela 2018-08-02 09.21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8172" y="8127176"/>
            <a:ext cx="21629118" cy="2249838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Tipos e estruturas de dados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Tipos e estruturas de dados</a:t>
            </a:r>
          </a:p>
        </p:txBody>
      </p:sp>
      <p:sp>
        <p:nvSpPr>
          <p:cNvPr id="252" name="Tipos numéricos - INT, FLOAT E COMPLEX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Tipos numéricos - INT, FLOAT E COMPLEX</a:t>
            </a:r>
          </a:p>
        </p:txBody>
      </p:sp>
      <p:pic>
        <p:nvPicPr>
          <p:cNvPr id="253" name="python.png" descr="pyth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5" invalidUrl="" action="" tgtFrame="" tooltip="" history="1" highlightClick="0" endSnd="0"/>
              </a:rPr>
              <a:t> </a:t>
            </a:r>
          </a:p>
        </p:txBody>
      </p:sp>
      <p:sp>
        <p:nvSpPr>
          <p:cNvPr id="255" name="No modo interativo da IDLE do Python, pode-se visualizar os resultados de modo instantâneo:"/>
          <p:cNvSpPr txBox="1"/>
          <p:nvPr>
            <p:ph type="body" sz="quarter" idx="1"/>
          </p:nvPr>
        </p:nvSpPr>
        <p:spPr>
          <a:xfrm>
            <a:off x="762000" y="3289300"/>
            <a:ext cx="22678173" cy="1244600"/>
          </a:xfrm>
          <a:prstGeom prst="rect">
            <a:avLst/>
          </a:prstGeom>
        </p:spPr>
        <p:txBody>
          <a:bodyPr/>
          <a:lstStyle>
            <a:lvl1pPr marL="529166" indent="-529166" algn="just">
              <a:buClrTx/>
              <a:buSzPct val="40000"/>
              <a:buFontTx/>
              <a:buBlip>
                <a:blip r:embed="rId6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No modo interativo da IDLE do Python, pode-se visualizar os resultados de modo instantâneo:   </a:t>
            </a:r>
          </a:p>
        </p:txBody>
      </p:sp>
      <p:pic>
        <p:nvPicPr>
          <p:cNvPr id="256" name="Captura de tela 2018-08-02 09.15.03.png" descr="Captura de tela 2018-08-02 09.15.0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23487" y="3916917"/>
            <a:ext cx="22158488" cy="3675825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No modo interativo da IDLE do Python, pode-se declarar varáveis:"/>
          <p:cNvSpPr txBox="1"/>
          <p:nvPr/>
        </p:nvSpPr>
        <p:spPr>
          <a:xfrm>
            <a:off x="463644" y="7928335"/>
            <a:ext cx="2267817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3900"/>
              </a:spcBef>
              <a:buSzPct val="40000"/>
              <a:buBlip>
                <a:blip r:embed="rId6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No modo interativo da IDLE do Python, pode-se declarar varáveis:</a:t>
            </a:r>
          </a:p>
        </p:txBody>
      </p:sp>
      <p:sp>
        <p:nvSpPr>
          <p:cNvPr id="258" name="No modo interativo da IDLE do Python, pode-se imprimir o conteúdo de uma variável:"/>
          <p:cNvSpPr txBox="1"/>
          <p:nvPr/>
        </p:nvSpPr>
        <p:spPr>
          <a:xfrm>
            <a:off x="463644" y="10646058"/>
            <a:ext cx="2267817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3900"/>
              </a:spcBef>
              <a:buSzPct val="40000"/>
              <a:buBlip>
                <a:blip r:embed="rId6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No modo interativo da IDLE do Python, pode-se imprimir o conteúdo de uma variável: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Captura de tela 2018-08-02 09.29.02.png" descr="Captura de tela 2018-08-02 09.29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1236" y="6332679"/>
            <a:ext cx="21451617" cy="2505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Captura de tela 2018-08-02 09.24.30.png" descr="Captura de tela 2018-08-02 09.24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6968" y="3005318"/>
            <a:ext cx="21451619" cy="2505672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Tipos e estruturas de dados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Tipos e estruturas de dados</a:t>
            </a:r>
          </a:p>
        </p:txBody>
      </p:sp>
      <p:sp>
        <p:nvSpPr>
          <p:cNvPr id="263" name="Tipos numéricos - INT, FLOAT E COMPLEX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Tipos numéricos - INT, FLOAT E COMPLEX</a:t>
            </a:r>
          </a:p>
        </p:txBody>
      </p:sp>
      <p:pic>
        <p:nvPicPr>
          <p:cNvPr id="264" name="python.png" descr="pyth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exto"/>
          <p:cNvSpPr txBox="1"/>
          <p:nvPr/>
        </p:nvSpPr>
        <p:spPr>
          <a:xfrm>
            <a:off x="16020462" y="29209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5" invalidUrl="" action="" tgtFrame="" tooltip="" history="1" highlightClick="0" endSnd="0"/>
              </a:rPr>
              <a:t> </a:t>
            </a:r>
          </a:p>
        </p:txBody>
      </p:sp>
      <p:sp>
        <p:nvSpPr>
          <p:cNvPr id="266" name="No modo interativo da IDLE do Python, referenciar expressões:"/>
          <p:cNvSpPr txBox="1"/>
          <p:nvPr>
            <p:ph type="body" sz="quarter" idx="1"/>
          </p:nvPr>
        </p:nvSpPr>
        <p:spPr>
          <a:xfrm>
            <a:off x="762000" y="2921000"/>
            <a:ext cx="22678173" cy="1244600"/>
          </a:xfrm>
          <a:prstGeom prst="rect">
            <a:avLst/>
          </a:prstGeom>
        </p:spPr>
        <p:txBody>
          <a:bodyPr/>
          <a:lstStyle>
            <a:lvl1pPr marL="529166" indent="-529166" algn="just">
              <a:buClrTx/>
              <a:buSzPct val="40000"/>
              <a:buFontTx/>
              <a:buBlip>
                <a:blip r:embed="rId6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No modo interativo da IDLE do Python, referenciar expressões:   </a:t>
            </a:r>
          </a:p>
        </p:txBody>
      </p:sp>
      <p:sp>
        <p:nvSpPr>
          <p:cNvPr id="267" name="No modo interativo da IDLE do Python, utilizar o sublinhado para imprimir o ultimo valor impresso:"/>
          <p:cNvSpPr txBox="1"/>
          <p:nvPr/>
        </p:nvSpPr>
        <p:spPr>
          <a:xfrm>
            <a:off x="768444" y="5820135"/>
            <a:ext cx="2267817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07999" indent="-507999" algn="just" defTabSz="792479">
              <a:spcBef>
                <a:spcPts val="3700"/>
              </a:spcBef>
              <a:buSzPct val="40000"/>
              <a:buBlip>
                <a:blip r:embed="rId6"/>
              </a:buBlip>
              <a:defRPr sz="3839">
                <a:solidFill>
                  <a:srgbClr val="5E5E5E"/>
                </a:solidFill>
              </a:defRPr>
            </a:lvl1pPr>
          </a:lstStyle>
          <a:p>
            <a:pPr/>
            <a:r>
              <a:t>No modo interativo da IDLE do Python, utilizar o sublinhado para imprimir o ultimo valor impresso:</a:t>
            </a:r>
          </a:p>
        </p:txBody>
      </p:sp>
      <p:pic>
        <p:nvPicPr>
          <p:cNvPr id="268" name="Captura de tela 2018-08-02 09.29.42.png" descr="Captura de tela 2018-08-02 09.29.4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9809" y="8761504"/>
            <a:ext cx="21451618" cy="2537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Captura de tela 2018-08-02 09.32.53.png" descr="Captura de tela 2018-08-02 09.32.5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94107" y="11181029"/>
            <a:ext cx="21592018" cy="2550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pos e estruturas de dados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Tipos e estruturas de dados</a:t>
            </a:r>
          </a:p>
        </p:txBody>
      </p:sp>
      <p:sp>
        <p:nvSpPr>
          <p:cNvPr id="272" name="Tipos numéricos - INT, FLOAT E COMPLEX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Tipos numéricos - INT, FLOAT E COMPLEX</a:t>
            </a:r>
          </a:p>
        </p:txBody>
      </p:sp>
      <p:pic>
        <p:nvPicPr>
          <p:cNvPr id="273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Texto"/>
          <p:cNvSpPr txBox="1"/>
          <p:nvPr/>
        </p:nvSpPr>
        <p:spPr>
          <a:xfrm>
            <a:off x="16020462" y="29209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275" name="No modo interativo da IDLE do Python, permite-se utilizar estruturas de controle como if, while, for dentre outros:"/>
          <p:cNvSpPr txBox="1"/>
          <p:nvPr>
            <p:ph type="body" sz="quarter" idx="1"/>
          </p:nvPr>
        </p:nvSpPr>
        <p:spPr>
          <a:xfrm>
            <a:off x="1669226" y="5824124"/>
            <a:ext cx="10206221" cy="3035806"/>
          </a:xfrm>
          <a:prstGeom prst="rect">
            <a:avLst/>
          </a:prstGeom>
        </p:spPr>
        <p:txBody>
          <a:bodyPr/>
          <a:lstStyle>
            <a:lvl1pPr marL="497416" indent="-497416" algn="just" defTabSz="775969">
              <a:spcBef>
                <a:spcPts val="3600"/>
              </a:spcBef>
              <a:buClrTx/>
              <a:buSzPct val="40000"/>
              <a:buFontTx/>
              <a:buBlip>
                <a:blip r:embed="rId4"/>
              </a:buBlip>
              <a:defRPr sz="4230">
                <a:solidFill>
                  <a:srgbClr val="5E5E5E"/>
                </a:solidFill>
              </a:defRPr>
            </a:lvl1pPr>
          </a:lstStyle>
          <a:p>
            <a:pPr/>
            <a:r>
              <a:t>No modo interativo da IDLE do Python, permite-se utilizar estruturas de controle como if, while, for dentre outros:   </a:t>
            </a:r>
          </a:p>
        </p:txBody>
      </p:sp>
      <p:pic>
        <p:nvPicPr>
          <p:cNvPr id="276" name="Captura de tela 2018-08-02 09.41.27.png" descr="Captura de tela 2018-08-02 09.41.2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735330" y="3796193"/>
            <a:ext cx="9200714" cy="7531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pos e estruturas de dados"/>
          <p:cNvSpPr txBox="1"/>
          <p:nvPr>
            <p:ph type="title"/>
          </p:nvPr>
        </p:nvSpPr>
        <p:spPr>
          <a:xfrm>
            <a:off x="762000" y="9042400"/>
            <a:ext cx="21615819" cy="3299144"/>
          </a:xfrm>
          <a:prstGeom prst="rect">
            <a:avLst/>
          </a:prstGeom>
        </p:spPr>
        <p:txBody>
          <a:bodyPr/>
          <a:lstStyle>
            <a:lvl1pPr>
              <a:defRPr sz="13700"/>
            </a:lvl1pPr>
          </a:lstStyle>
          <a:p>
            <a:pPr/>
            <a:r>
              <a:t>Tipos e estruturas de dados</a:t>
            </a:r>
          </a:p>
        </p:txBody>
      </p:sp>
      <p:sp>
        <p:nvSpPr>
          <p:cNvPr id="279" name="Tipos numéricos…"/>
          <p:cNvSpPr txBox="1"/>
          <p:nvPr>
            <p:ph type="body" sz="half" idx="1"/>
          </p:nvPr>
        </p:nvSpPr>
        <p:spPr>
          <a:xfrm>
            <a:off x="762000" y="4468446"/>
            <a:ext cx="22860000" cy="3839308"/>
          </a:xfrm>
          <a:prstGeom prst="rect">
            <a:avLst/>
          </a:prstGeom>
        </p:spPr>
        <p:txBody>
          <a:bodyPr/>
          <a:lstStyle/>
          <a:p>
            <a:pPr marL="733425" indent="-733425" defTabSz="594360">
              <a:spcBef>
                <a:spcPts val="23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5544"/>
            </a:pPr>
            <a:r>
              <a:t>Tipos numéricos</a:t>
            </a:r>
          </a:p>
          <a:p>
            <a:pPr marL="733425" indent="-733425" defTabSz="594360">
              <a:spcBef>
                <a:spcPts val="23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5544"/>
            </a:pPr>
            <a:r>
              <a:t>operadores aritméticos</a:t>
            </a:r>
          </a:p>
          <a:p>
            <a:pPr marL="733425" indent="-733425" defTabSz="594360">
              <a:spcBef>
                <a:spcPts val="23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5544"/>
            </a:pPr>
            <a:r>
              <a:t>Operadores lógicos</a:t>
            </a:r>
          </a:p>
          <a:p>
            <a:pPr marL="733425" indent="-733425" defTabSz="594360">
              <a:spcBef>
                <a:spcPts val="23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5544"/>
            </a:pPr>
            <a:r>
              <a:t>Módulo math</a:t>
            </a:r>
          </a:p>
        </p:txBody>
      </p:sp>
      <p:sp>
        <p:nvSpPr>
          <p:cNvPr id="280" name="Numeros"/>
          <p:cNvSpPr txBox="1"/>
          <p:nvPr/>
        </p:nvSpPr>
        <p:spPr>
          <a:xfrm>
            <a:off x="11412346" y="1612894"/>
            <a:ext cx="12791441" cy="495301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71500" tIns="571500" rIns="571500" bIns="571500" anchor="ctr">
            <a:spAutoFit/>
          </a:bodyPr>
          <a:lstStyle>
            <a:lvl1pPr algn="ctr" defTabSz="12700">
              <a:lnSpc>
                <a:spcPct val="80000"/>
              </a:lnSpc>
              <a:spcBef>
                <a:spcPts val="0"/>
              </a:spcBef>
              <a:defRPr cap="all" sz="30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Numeros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Captura de tela 2018-08-02 11.52.47.png" descr="Captura de tela 2018-08-02 11.52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5062" y="10748740"/>
            <a:ext cx="22159094" cy="2535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Captura de tela 2018-08-02 11.49.11.png" descr="Captura de tela 2018-08-02 11.49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6557" y="8278638"/>
            <a:ext cx="22159093" cy="2568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Captura de tela 2018-08-02 11.45.13.png" descr="Captura de tela 2018-08-02 11.45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8470" y="5856115"/>
            <a:ext cx="22315267" cy="2583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Captura de tela 2018-08-02 11.44.57.png" descr="Captura de tela 2018-08-02 11.44.5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5154" y="3408191"/>
            <a:ext cx="22341899" cy="2583033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Tipos e estruturas de dados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Tipos e estruturas de dados</a:t>
            </a:r>
          </a:p>
        </p:txBody>
      </p:sp>
      <p:sp>
        <p:nvSpPr>
          <p:cNvPr id="287" name="Tipos numéricos - INT, FLOAT E COMPLEX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Tipos numéricos - INT, FLOAT E COMPLEX</a:t>
            </a:r>
          </a:p>
        </p:txBody>
      </p:sp>
      <p:pic>
        <p:nvPicPr>
          <p:cNvPr id="288" name="python.png" descr="pytho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Texto"/>
          <p:cNvSpPr txBox="1"/>
          <p:nvPr/>
        </p:nvSpPr>
        <p:spPr>
          <a:xfrm>
            <a:off x="16020462" y="29209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7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7" invalidUrl="" action="" tgtFrame="" tooltip="" history="1" highlightClick="0" endSnd="0"/>
              </a:rPr>
              <a:t> </a:t>
            </a:r>
          </a:p>
        </p:txBody>
      </p:sp>
      <p:sp>
        <p:nvSpPr>
          <p:cNvPr id="290" name="NUMEROS INTEIROS - int"/>
          <p:cNvSpPr txBox="1"/>
          <p:nvPr>
            <p:ph type="body" sz="quarter" idx="1"/>
          </p:nvPr>
        </p:nvSpPr>
        <p:spPr>
          <a:xfrm>
            <a:off x="978606" y="2932329"/>
            <a:ext cx="10206222" cy="960713"/>
          </a:xfrm>
          <a:prstGeom prst="rect">
            <a:avLst/>
          </a:prstGeom>
        </p:spPr>
        <p:txBody>
          <a:bodyPr/>
          <a:lstStyle>
            <a:lvl1pPr marL="0" indent="0" algn="just">
              <a:buClrTx/>
              <a:buSzTx/>
              <a:buFontTx/>
              <a:buNone/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NUMEROS INTEIROS - int</a:t>
            </a:r>
          </a:p>
        </p:txBody>
      </p:sp>
      <p:sp>
        <p:nvSpPr>
          <p:cNvPr id="291" name="Número inteiro:"/>
          <p:cNvSpPr txBox="1"/>
          <p:nvPr/>
        </p:nvSpPr>
        <p:spPr>
          <a:xfrm>
            <a:off x="1118306" y="3497014"/>
            <a:ext cx="10206222" cy="960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3900"/>
              </a:spcBef>
              <a:buSzPct val="40000"/>
              <a:buBlip>
                <a:blip r:embed="rId8"/>
              </a:buBlip>
              <a:defRPr sz="4500">
                <a:solidFill>
                  <a:srgbClr val="5E5E5E"/>
                </a:solidFill>
              </a:defRPr>
            </a:lvl1pPr>
          </a:lstStyle>
          <a:p>
            <a:pPr/>
            <a:r>
              <a:t>Número inteiro:</a:t>
            </a:r>
          </a:p>
        </p:txBody>
      </p:sp>
      <p:sp>
        <p:nvSpPr>
          <p:cNvPr id="292" name="Número binário:"/>
          <p:cNvSpPr txBox="1"/>
          <p:nvPr/>
        </p:nvSpPr>
        <p:spPr>
          <a:xfrm>
            <a:off x="1131006" y="5922714"/>
            <a:ext cx="10206222" cy="960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3900"/>
              </a:spcBef>
              <a:buSzPct val="40000"/>
              <a:buBlip>
                <a:blip r:embed="rId8"/>
              </a:buBlip>
              <a:defRPr sz="4500">
                <a:solidFill>
                  <a:srgbClr val="5E5E5E"/>
                </a:solidFill>
              </a:defRPr>
            </a:lvl1pPr>
          </a:lstStyle>
          <a:p>
            <a:pPr/>
            <a:r>
              <a:t>Número binário:</a:t>
            </a:r>
          </a:p>
        </p:txBody>
      </p:sp>
      <p:sp>
        <p:nvSpPr>
          <p:cNvPr id="293" name="Número octal:"/>
          <p:cNvSpPr txBox="1"/>
          <p:nvPr/>
        </p:nvSpPr>
        <p:spPr>
          <a:xfrm>
            <a:off x="1131006" y="8319914"/>
            <a:ext cx="10206222" cy="960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3900"/>
              </a:spcBef>
              <a:buSzPct val="40000"/>
              <a:buBlip>
                <a:blip r:embed="rId8"/>
              </a:buBlip>
              <a:defRPr sz="4500">
                <a:solidFill>
                  <a:srgbClr val="5E5E5E"/>
                </a:solidFill>
              </a:defRPr>
            </a:lvl1pPr>
          </a:lstStyle>
          <a:p>
            <a:pPr/>
            <a:r>
              <a:t>Número octal:</a:t>
            </a:r>
          </a:p>
        </p:txBody>
      </p:sp>
      <p:sp>
        <p:nvSpPr>
          <p:cNvPr id="294" name="Número hexadecimal:"/>
          <p:cNvSpPr txBox="1"/>
          <p:nvPr/>
        </p:nvSpPr>
        <p:spPr>
          <a:xfrm>
            <a:off x="1131006" y="10717114"/>
            <a:ext cx="10206222" cy="960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3900"/>
              </a:spcBef>
              <a:buSzPct val="40000"/>
              <a:buBlip>
                <a:blip r:embed="rId8"/>
              </a:buBlip>
              <a:defRPr sz="4500">
                <a:solidFill>
                  <a:srgbClr val="5E5E5E"/>
                </a:solidFill>
              </a:defRPr>
            </a:lvl1pPr>
          </a:lstStyle>
          <a:p>
            <a:pPr/>
            <a:r>
              <a:t>Número hexadecimal: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Captura de tela 2018-08-02 11.55.09.png" descr="Captura de tela 2018-08-02 11.55.09.png"/>
          <p:cNvPicPr>
            <a:picLocks noChangeAspect="1"/>
          </p:cNvPicPr>
          <p:nvPr/>
        </p:nvPicPr>
        <p:blipFill>
          <a:blip r:embed="rId2">
            <a:extLst/>
          </a:blip>
          <a:srcRect l="0" t="0" r="54957" b="0"/>
          <a:stretch>
            <a:fillRect/>
          </a:stretch>
        </p:blipFill>
        <p:spPr>
          <a:xfrm>
            <a:off x="1452814" y="4056771"/>
            <a:ext cx="9693455" cy="2005494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Tipos e estruturas de dados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Tipos e estruturas de dados</a:t>
            </a:r>
          </a:p>
        </p:txBody>
      </p:sp>
      <p:sp>
        <p:nvSpPr>
          <p:cNvPr id="298" name="Tipos numéricos - INT, FLOAT E COMPLEX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Tipos numéricos - INT, FLOAT E COMPLEX</a:t>
            </a:r>
          </a:p>
        </p:txBody>
      </p:sp>
      <p:pic>
        <p:nvPicPr>
          <p:cNvPr id="299" name="python.png" descr="pyth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NUMEROS REAIS - float"/>
          <p:cNvSpPr txBox="1"/>
          <p:nvPr>
            <p:ph type="body" sz="quarter" idx="1"/>
          </p:nvPr>
        </p:nvSpPr>
        <p:spPr>
          <a:xfrm>
            <a:off x="978606" y="2932329"/>
            <a:ext cx="10206222" cy="960713"/>
          </a:xfrm>
          <a:prstGeom prst="rect">
            <a:avLst/>
          </a:prstGeom>
        </p:spPr>
        <p:txBody>
          <a:bodyPr/>
          <a:lstStyle>
            <a:lvl1pPr marL="0" indent="0" algn="just">
              <a:buClrTx/>
              <a:buSzTx/>
              <a:buFontTx/>
              <a:buNone/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NUMEROS REAIS - float</a:t>
            </a:r>
          </a:p>
        </p:txBody>
      </p:sp>
      <p:sp>
        <p:nvSpPr>
          <p:cNvPr id="301" name="Número float:"/>
          <p:cNvSpPr txBox="1"/>
          <p:nvPr/>
        </p:nvSpPr>
        <p:spPr>
          <a:xfrm>
            <a:off x="1236360" y="3853571"/>
            <a:ext cx="10206222" cy="960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3900"/>
              </a:spcBef>
              <a:buSzPct val="40000"/>
              <a:buBlip>
                <a:blip r:embed="rId4"/>
              </a:buBlip>
              <a:defRPr sz="4500">
                <a:solidFill>
                  <a:srgbClr val="5E5E5E"/>
                </a:solidFill>
              </a:defRPr>
            </a:lvl1pPr>
          </a:lstStyle>
          <a:p>
            <a:pPr/>
            <a:r>
              <a:t>Número float:</a:t>
            </a:r>
          </a:p>
        </p:txBody>
      </p:sp>
      <p:pic>
        <p:nvPicPr>
          <p:cNvPr id="302" name="Captura de tela 2018-08-02 11.55.49.png" descr="Captura de tela 2018-08-02 11.55.49.png"/>
          <p:cNvPicPr>
            <a:picLocks noChangeAspect="1"/>
          </p:cNvPicPr>
          <p:nvPr/>
        </p:nvPicPr>
        <p:blipFill>
          <a:blip r:embed="rId5">
            <a:extLst/>
          </a:blip>
          <a:srcRect l="0" t="0" r="55182" b="0"/>
          <a:stretch>
            <a:fillRect/>
          </a:stretch>
        </p:blipFill>
        <p:spPr>
          <a:xfrm>
            <a:off x="1531517" y="5988155"/>
            <a:ext cx="9644874" cy="2494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Captura de tela 2018-08-02 11.57.23.png" descr="Captura de tela 2018-08-02 11.57.23.png"/>
          <p:cNvPicPr>
            <a:picLocks noChangeAspect="1"/>
          </p:cNvPicPr>
          <p:nvPr/>
        </p:nvPicPr>
        <p:blipFill>
          <a:blip r:embed="rId6">
            <a:extLst/>
          </a:blip>
          <a:srcRect l="0" t="0" r="55338" b="0"/>
          <a:stretch>
            <a:fillRect/>
          </a:stretch>
        </p:blipFill>
        <p:spPr>
          <a:xfrm>
            <a:off x="1510395" y="8328334"/>
            <a:ext cx="9630224" cy="2541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Captura de tela 2018-08-02 11.58.14.png" descr="Captura de tela 2018-08-02 11.58.14.png"/>
          <p:cNvPicPr>
            <a:picLocks noChangeAspect="1"/>
          </p:cNvPicPr>
          <p:nvPr/>
        </p:nvPicPr>
        <p:blipFill>
          <a:blip r:embed="rId7">
            <a:extLst/>
          </a:blip>
          <a:srcRect l="0" t="0" r="55506" b="0"/>
          <a:stretch>
            <a:fillRect/>
          </a:stretch>
        </p:blipFill>
        <p:spPr>
          <a:xfrm>
            <a:off x="1560145" y="10541363"/>
            <a:ext cx="9575153" cy="248806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05" name="Símbolos especiais"/>
          <p:cNvGraphicFramePr/>
          <p:nvPr/>
        </p:nvGraphicFramePr>
        <p:xfrm>
          <a:off x="12844506" y="3215644"/>
          <a:ext cx="10364134" cy="287558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{CF821DB8-F4EB-4A41-A1BA-3FCAFE7338EE}</a:tableStyleId>
              </a:tblPr>
              <a:tblGrid>
                <a:gridCol w="3108073"/>
                <a:gridCol w="7256058"/>
              </a:tblGrid>
              <a:tr h="1201423">
                <a:tc gridSpan="2">
                  <a:txBody>
                    <a:bodyPr/>
                    <a:lstStyle/>
                    <a:p>
                      <a:pPr algn="l" defTabSz="6477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z="8700">
                          <a:solidFill>
                            <a:srgbClr val="A6AAA9"/>
                          </a:solidFill>
                          <a:latin typeface="+mn-lt"/>
                          <a:ea typeface="+mn-ea"/>
                          <a:cs typeface="+mn-cs"/>
                          <a:sym typeface="DIN Condensed"/>
                        </a:rPr>
                        <a:t>Símbolos especiais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12223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Funções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Descrição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E5E5E"/>
                    </a:solidFill>
                  </a:tcPr>
                </a:tc>
              </a:tr>
              <a:tr h="8356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NaN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Not a Number - Número inválido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17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inf / -inf 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inf ou -inf - mais ou menos infinito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06" name="Captura de tela 2018-08-02 12.07.33.png" descr="Captura de tela 2018-08-02 12.07.33.png"/>
          <p:cNvPicPr>
            <a:picLocks noChangeAspect="1"/>
          </p:cNvPicPr>
          <p:nvPr/>
        </p:nvPicPr>
        <p:blipFill>
          <a:blip r:embed="rId8">
            <a:extLst/>
          </a:blip>
          <a:srcRect l="0" t="0" r="72989" b="0"/>
          <a:stretch>
            <a:fillRect/>
          </a:stretch>
        </p:blipFill>
        <p:spPr>
          <a:xfrm>
            <a:off x="15922035" y="7571153"/>
            <a:ext cx="6133541" cy="4736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Captura de tela 2018-08-02 12.11.07.png" descr="Captura de tela 2018-08-02 12.11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4394" y="4386971"/>
            <a:ext cx="21643586" cy="2502299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Tipos e estruturas de dados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Tipos e estruturas de dados</a:t>
            </a:r>
          </a:p>
        </p:txBody>
      </p:sp>
      <p:sp>
        <p:nvSpPr>
          <p:cNvPr id="310" name="Tipos numéricos - INT, FLOAT E COMPLEX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Tipos numéricos - INT, FLOAT E COMPLEX</a:t>
            </a:r>
          </a:p>
        </p:txBody>
      </p:sp>
      <p:pic>
        <p:nvPicPr>
          <p:cNvPr id="311" name="python.png" descr="pyth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VALOR NULL - None"/>
          <p:cNvSpPr txBox="1"/>
          <p:nvPr>
            <p:ph type="body" sz="quarter" idx="1"/>
          </p:nvPr>
        </p:nvSpPr>
        <p:spPr>
          <a:xfrm>
            <a:off x="978606" y="2932329"/>
            <a:ext cx="10206222" cy="960713"/>
          </a:xfrm>
          <a:prstGeom prst="rect">
            <a:avLst/>
          </a:prstGeom>
        </p:spPr>
        <p:txBody>
          <a:bodyPr/>
          <a:lstStyle>
            <a:lvl1pPr marL="0" indent="0" algn="just">
              <a:buClrTx/>
              <a:buSzTx/>
              <a:buFontTx/>
              <a:buNone/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VALOR NULL - None</a:t>
            </a:r>
          </a:p>
        </p:txBody>
      </p:sp>
      <p:sp>
        <p:nvSpPr>
          <p:cNvPr id="313" name="Valor nulo :"/>
          <p:cNvSpPr txBox="1"/>
          <p:nvPr/>
        </p:nvSpPr>
        <p:spPr>
          <a:xfrm>
            <a:off x="1236360" y="3853571"/>
            <a:ext cx="10206222" cy="960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3900"/>
              </a:spcBef>
              <a:buSzPct val="40000"/>
              <a:buBlip>
                <a:blip r:embed="rId4"/>
              </a:buBlip>
              <a:defRPr sz="4500">
                <a:solidFill>
                  <a:srgbClr val="5E5E5E"/>
                </a:solidFill>
              </a:defRPr>
            </a:lvl1pPr>
          </a:lstStyle>
          <a:p>
            <a:pPr/>
            <a:r>
              <a:t>Valor nulo :</a:t>
            </a:r>
          </a:p>
        </p:txBody>
      </p:sp>
      <p:pic>
        <p:nvPicPr>
          <p:cNvPr id="314" name="Captura de tela 2018-08-02 12.11.18.png" descr="Captura de tela 2018-08-02 12.11.1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01558" y="7052998"/>
            <a:ext cx="21509258" cy="2027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Captura de tela 2018-08-02 12.11.32.png" descr="Captura de tela 2018-08-02 12.11.3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18248" y="9117239"/>
            <a:ext cx="21509258" cy="2518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Captura de tela 2018-08-02 09.54.06.png" descr="Captura de tela 2018-08-02 09.54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425" y="3448526"/>
            <a:ext cx="22059409" cy="2622999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319" name="Tipos numéricos - INT, FLOAT E COMPLEX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Tipos numéricos - INT, FLOAT E COMPLEX</a:t>
            </a:r>
          </a:p>
        </p:txBody>
      </p:sp>
      <p:pic>
        <p:nvPicPr>
          <p:cNvPr id="320" name="python.png" descr="pyth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 </a:t>
            </a:r>
          </a:p>
        </p:txBody>
      </p:sp>
      <p:sp>
        <p:nvSpPr>
          <p:cNvPr id="322" name="Descobrindo as funções que pertencem à um módulo Python:"/>
          <p:cNvSpPr txBox="1"/>
          <p:nvPr>
            <p:ph type="body" sz="quarter" idx="1"/>
          </p:nvPr>
        </p:nvSpPr>
        <p:spPr>
          <a:xfrm>
            <a:off x="762000" y="3289300"/>
            <a:ext cx="22678173" cy="1244600"/>
          </a:xfrm>
          <a:prstGeom prst="rect">
            <a:avLst/>
          </a:prstGeom>
        </p:spPr>
        <p:txBody>
          <a:bodyPr/>
          <a:lstStyle>
            <a:lvl1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5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Descobrindo as funções que pertencem à um módulo Python:   </a:t>
            </a:r>
          </a:p>
        </p:txBody>
      </p:sp>
      <p:pic>
        <p:nvPicPr>
          <p:cNvPr id="323" name="Captura de tela 2018-08-02 09.55.40.png" descr="Captura de tela 2018-08-02 09.55.4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9425" y="8066272"/>
            <a:ext cx="22059409" cy="2077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Captura de tela 2018-08-02 09.55.57.png" descr="Captura de tela 2018-08-02 09.55.5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00318" y="10213601"/>
            <a:ext cx="22057622" cy="2526888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Importar módulos"/>
          <p:cNvSpPr txBox="1"/>
          <p:nvPr/>
        </p:nvSpPr>
        <p:spPr>
          <a:xfrm>
            <a:off x="762000" y="7171500"/>
            <a:ext cx="2267817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5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Importar módulos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Captura de tela 2018-08-02 09.57.17.png" descr="Captura de tela 2018-08-02 09.57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445" y="3508751"/>
            <a:ext cx="21368241" cy="10073601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329" name="Tipos numéricos - INT, FLOAT E COMPLEX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Tipos numéricos - INT, FLOAT E COMPLEX</a:t>
            </a:r>
          </a:p>
        </p:txBody>
      </p:sp>
      <p:pic>
        <p:nvPicPr>
          <p:cNvPr id="330" name="python.png" descr="pyth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 </a:t>
            </a:r>
          </a:p>
        </p:txBody>
      </p:sp>
      <p:sp>
        <p:nvSpPr>
          <p:cNvPr id="332" name="Descobrindo as funções que pertencem à um módulo Python:"/>
          <p:cNvSpPr txBox="1"/>
          <p:nvPr>
            <p:ph type="body" sz="quarter" idx="1"/>
          </p:nvPr>
        </p:nvSpPr>
        <p:spPr>
          <a:xfrm>
            <a:off x="762000" y="3289300"/>
            <a:ext cx="22678173" cy="1244600"/>
          </a:xfrm>
          <a:prstGeom prst="rect">
            <a:avLst/>
          </a:prstGeom>
        </p:spPr>
        <p:txBody>
          <a:bodyPr/>
          <a:lstStyle>
            <a:lvl1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5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Descobrindo as funções que pertencem à um módulo Python: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335" name="Tipos numéricos - INT, FLOAT E COMPLEX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Tipos numéricos - INT, FLOAT E COMPLEX</a:t>
            </a:r>
          </a:p>
        </p:txBody>
      </p:sp>
      <p:pic>
        <p:nvPicPr>
          <p:cNvPr id="336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338" name="Descobrindo as funções que pertencem à um módulo Python:"/>
          <p:cNvSpPr txBox="1"/>
          <p:nvPr>
            <p:ph type="body" sz="quarter" idx="1"/>
          </p:nvPr>
        </p:nvSpPr>
        <p:spPr>
          <a:xfrm>
            <a:off x="762000" y="3289300"/>
            <a:ext cx="22678173" cy="1244600"/>
          </a:xfrm>
          <a:prstGeom prst="rect">
            <a:avLst/>
          </a:prstGeom>
        </p:spPr>
        <p:txBody>
          <a:bodyPr/>
          <a:lstStyle>
            <a:lvl1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Descobrindo as funções que pertencem à um módulo Python:   </a:t>
            </a:r>
          </a:p>
        </p:txBody>
      </p:sp>
      <p:pic>
        <p:nvPicPr>
          <p:cNvPr id="339" name="Captura de tela 2018-08-02 09.57.37.png" descr="Captura de tela 2018-08-02 09.57.3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2405" y="4412326"/>
            <a:ext cx="22037363" cy="4891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o"/>
          <p:cNvSpPr txBox="1"/>
          <p:nvPr/>
        </p:nvSpPr>
        <p:spPr>
          <a:xfrm>
            <a:off x="11661267" y="6546849"/>
            <a:ext cx="1061467" cy="622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71" name="Texto"/>
          <p:cNvSpPr txBox="1"/>
          <p:nvPr/>
        </p:nvSpPr>
        <p:spPr>
          <a:xfrm>
            <a:off x="11788267" y="6673849"/>
            <a:ext cx="1061467" cy="622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72" name="Texto"/>
          <p:cNvSpPr txBox="1"/>
          <p:nvPr/>
        </p:nvSpPr>
        <p:spPr>
          <a:xfrm>
            <a:off x="11915267" y="6800849"/>
            <a:ext cx="1061467" cy="622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pic>
        <p:nvPicPr>
          <p:cNvPr id="173" name="daniel.jpg" descr="danie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4541" y="3108126"/>
            <a:ext cx="7499705" cy="74997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</p:pic>
      <p:sp>
        <p:nvSpPr>
          <p:cNvPr id="174" name="Graduação em Engenheira de Computação…"/>
          <p:cNvSpPr txBox="1"/>
          <p:nvPr>
            <p:ph type="body" sz="half" idx="4294967295"/>
          </p:nvPr>
        </p:nvSpPr>
        <p:spPr>
          <a:xfrm>
            <a:off x="10818786" y="3404585"/>
            <a:ext cx="11373962" cy="7160830"/>
          </a:xfrm>
          <a:prstGeom prst="rect">
            <a:avLst/>
          </a:prstGeom>
        </p:spPr>
        <p:txBody>
          <a:bodyPr/>
          <a:lstStyle/>
          <a:p>
            <a:pPr marL="406400" indent="-406400" defTabSz="584200">
              <a:spcBef>
                <a:spcPts val="1800"/>
              </a:spcBef>
              <a:buClrTx/>
              <a:buSzPct val="75000"/>
              <a:buFont typeface="Zapf Dingbats"/>
              <a:buChar char="➤"/>
              <a:defRPr sz="4000">
                <a:solidFill>
                  <a:srgbClr val="000000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Graduação em Engenheira de Computação</a:t>
            </a:r>
          </a:p>
          <a:p>
            <a:pPr marL="406400" indent="-406400" defTabSz="584200">
              <a:spcBef>
                <a:spcPts val="1800"/>
              </a:spcBef>
              <a:buClrTx/>
              <a:buSzPct val="75000"/>
              <a:buFont typeface="Zapf Dingbats"/>
              <a:buChar char="➤"/>
              <a:defRPr sz="4000">
                <a:solidFill>
                  <a:srgbClr val="000000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Mestre em Engenharia de Computação</a:t>
            </a:r>
          </a:p>
          <a:p>
            <a:pPr marL="406400" indent="-406400" defTabSz="584200">
              <a:spcBef>
                <a:spcPts val="1800"/>
              </a:spcBef>
              <a:buClrTx/>
              <a:buSzPct val="75000"/>
              <a:buFont typeface="Zapf Dingbats"/>
              <a:buChar char="➤"/>
              <a:defRPr sz="4000">
                <a:solidFill>
                  <a:srgbClr val="000000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Professor da Graduação</a:t>
            </a:r>
          </a:p>
          <a:p>
            <a:pPr marL="406400" indent="-406400" defTabSz="584200">
              <a:spcBef>
                <a:spcPts val="1800"/>
              </a:spcBef>
              <a:buClrTx/>
              <a:buSzPct val="75000"/>
              <a:buFont typeface="Zapf Dingbats"/>
              <a:buChar char="➤"/>
              <a:defRPr sz="4000">
                <a:solidFill>
                  <a:srgbClr val="000000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Coordenador do Laboratório Aberto</a:t>
            </a:r>
          </a:p>
          <a:p>
            <a:pPr marL="406400" indent="-406400" defTabSz="584200">
              <a:spcBef>
                <a:spcPts val="1800"/>
              </a:spcBef>
              <a:buClrTx/>
              <a:buSzPct val="75000"/>
              <a:buFont typeface="Zapf Dingbats"/>
              <a:buChar char="➤"/>
              <a:defRPr sz="4000">
                <a:solidFill>
                  <a:srgbClr val="000000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Coordenador do MBA em Data Science e IoT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342" name="Tipos numéricos - INT, FLOAT E COMPLEX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Tipos numéricos - INT, FLOAT E COMPLEX</a:t>
            </a:r>
          </a:p>
        </p:txBody>
      </p:sp>
      <p:pic>
        <p:nvPicPr>
          <p:cNvPr id="343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345" name="Utilizando a função de um módulo:"/>
          <p:cNvSpPr txBox="1"/>
          <p:nvPr>
            <p:ph type="body" sz="quarter" idx="1"/>
          </p:nvPr>
        </p:nvSpPr>
        <p:spPr>
          <a:xfrm>
            <a:off x="762000" y="3289300"/>
            <a:ext cx="9210017" cy="1244600"/>
          </a:xfrm>
          <a:prstGeom prst="rect">
            <a:avLst/>
          </a:prstGeom>
        </p:spPr>
        <p:txBody>
          <a:bodyPr/>
          <a:lstStyle>
            <a:lvl1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Utilizando a função de um módulo:</a:t>
            </a:r>
          </a:p>
        </p:txBody>
      </p:sp>
      <p:pic>
        <p:nvPicPr>
          <p:cNvPr id="346" name="Imagem" descr="Image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743636" y="3071565"/>
            <a:ext cx="3288360" cy="3261352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Problema:…"/>
          <p:cNvSpPr txBox="1"/>
          <p:nvPr/>
        </p:nvSpPr>
        <p:spPr>
          <a:xfrm>
            <a:off x="17448521" y="5168899"/>
            <a:ext cx="6216336" cy="463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spcBef>
                <a:spcPts val="0"/>
              </a:spcBef>
              <a:defRPr b="1" sz="3700">
                <a:solidFill>
                  <a:schemeClr val="accent5">
                    <a:hueOff val="-180946"/>
                    <a:satOff val="-2351"/>
                    <a:lumOff val="-871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Problema:</a:t>
            </a:r>
          </a:p>
          <a:p>
            <a:pPr algn="just">
              <a:spcBef>
                <a:spcPts val="0"/>
              </a:spcBef>
              <a:defRPr sz="3700"/>
            </a:pPr>
          </a:p>
          <a:p>
            <a:pPr algn="just">
              <a:spcBef>
                <a:spcPts val="0"/>
              </a:spcBef>
              <a:defRPr sz="3700">
                <a:solidFill>
                  <a:srgbClr val="5E5E5E"/>
                </a:solidFill>
              </a:defRPr>
            </a:pPr>
            <a:r>
              <a:t>Vamos usar os fatoriais para calcular quantas maneiras existem para extrair três frutas de um conjunto de cinco frutas.</a:t>
            </a:r>
          </a:p>
        </p:txBody>
      </p:sp>
      <p:pic>
        <p:nvPicPr>
          <p:cNvPr id="348" name="Captura de tela 2018-08-02 10.31.45.png" descr="Captura de tela 2018-08-02 10.31.45.png"/>
          <p:cNvPicPr>
            <a:picLocks noChangeAspect="1"/>
          </p:cNvPicPr>
          <p:nvPr/>
        </p:nvPicPr>
        <p:blipFill>
          <a:blip r:embed="rId6">
            <a:extLst/>
          </a:blip>
          <a:srcRect l="0" t="0" r="37472" b="0"/>
          <a:stretch>
            <a:fillRect/>
          </a:stretch>
        </p:blipFill>
        <p:spPr>
          <a:xfrm>
            <a:off x="840191" y="3899665"/>
            <a:ext cx="14044213" cy="3587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Captura de tela 2018-08-02 10.31.59.png" descr="Captura de tela 2018-08-02 10.31.59.png"/>
          <p:cNvPicPr>
            <a:picLocks noChangeAspect="1"/>
          </p:cNvPicPr>
          <p:nvPr/>
        </p:nvPicPr>
        <p:blipFill>
          <a:blip r:embed="rId7">
            <a:extLst/>
          </a:blip>
          <a:srcRect l="0" t="0" r="39065" b="0"/>
          <a:stretch>
            <a:fillRect/>
          </a:stretch>
        </p:blipFill>
        <p:spPr>
          <a:xfrm>
            <a:off x="854136" y="7674045"/>
            <a:ext cx="14109301" cy="32090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352" name="Tipos numéricos - INT, FLOAT E COMPLEX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Tipos numéricos - INT, FLOAT E COMPLEX</a:t>
            </a:r>
          </a:p>
        </p:txBody>
      </p:sp>
      <p:pic>
        <p:nvPicPr>
          <p:cNvPr id="353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355" name="Coleção de inteiros uniformemente espaçados"/>
          <p:cNvSpPr txBox="1"/>
          <p:nvPr>
            <p:ph type="body" sz="quarter" idx="1"/>
          </p:nvPr>
        </p:nvSpPr>
        <p:spPr>
          <a:xfrm>
            <a:off x="762000" y="3289300"/>
            <a:ext cx="10375183" cy="1244600"/>
          </a:xfrm>
          <a:prstGeom prst="rect">
            <a:avLst/>
          </a:prstGeom>
        </p:spPr>
        <p:txBody>
          <a:bodyPr/>
          <a:lstStyle>
            <a:lvl1pPr marL="476249" indent="-476249" algn="just" defTabSz="742950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sz="3600">
                <a:solidFill>
                  <a:srgbClr val="5E5E5E"/>
                </a:solidFill>
              </a:defRPr>
            </a:lvl1pPr>
          </a:lstStyle>
          <a:p>
            <a:pPr/>
            <a:r>
              <a:t>Coleção de inteiros uniformemente espaçados</a:t>
            </a:r>
          </a:p>
        </p:txBody>
      </p:sp>
      <p:pic>
        <p:nvPicPr>
          <p:cNvPr id="356" name="Captura de Tela 2018-09-22 às 00.21.53.png" descr="Captura de Tela 2018-09-22 às 00.21.5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6610" y="5054600"/>
            <a:ext cx="9587139" cy="624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Captura de Tela 2018-09-22 às 00.23.54.png" descr="Captura de Tela 2018-09-22 às 00.23.5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577648" y="3289300"/>
            <a:ext cx="2773853" cy="1591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Captura de Tela 2018-09-22 às 00.24.25.png" descr="Captura de Tela 2018-09-22 às 00.24.2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791969" y="3129807"/>
            <a:ext cx="4522968" cy="4309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Captura de Tela 2018-09-22 às 00.25.06.png" descr="Captura de Tela 2018-09-22 às 00.25.0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503143" y="5054600"/>
            <a:ext cx="4522968" cy="1650883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Enumerate"/>
          <p:cNvSpPr txBox="1"/>
          <p:nvPr/>
        </p:nvSpPr>
        <p:spPr>
          <a:xfrm>
            <a:off x="11210529" y="7800859"/>
            <a:ext cx="1037518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Enumerate</a:t>
            </a:r>
          </a:p>
        </p:txBody>
      </p:sp>
      <p:pic>
        <p:nvPicPr>
          <p:cNvPr id="361" name="Captura de Tela 2018-09-22 às 00.30.30.png" descr="Captura de Tela 2018-09-22 às 00.30.30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789005" y="8413336"/>
            <a:ext cx="6013559" cy="3460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Captura de Tela 2018-09-22 às 00.30.37.png" descr="Captura de Tela 2018-09-22 às 00.30.37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387820" y="8413336"/>
            <a:ext cx="6768311" cy="3460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365" name="Operadores aritméticos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Operadores aritméticos</a:t>
            </a:r>
          </a:p>
        </p:txBody>
      </p:sp>
      <p:pic>
        <p:nvPicPr>
          <p:cNvPr id="366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368" name="Operadores Aritméticos:"/>
          <p:cNvSpPr txBox="1"/>
          <p:nvPr>
            <p:ph type="body" sz="quarter" idx="1"/>
          </p:nvPr>
        </p:nvSpPr>
        <p:spPr>
          <a:xfrm>
            <a:off x="762000" y="3289300"/>
            <a:ext cx="22678173" cy="1244600"/>
          </a:xfrm>
          <a:prstGeom prst="rect">
            <a:avLst/>
          </a:prstGeom>
        </p:spPr>
        <p:txBody>
          <a:bodyPr/>
          <a:lstStyle>
            <a:lvl1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Operadores Aritméticos:</a:t>
            </a:r>
          </a:p>
        </p:txBody>
      </p:sp>
      <p:graphicFrame>
        <p:nvGraphicFramePr>
          <p:cNvPr id="369" name="Tabela"/>
          <p:cNvGraphicFramePr/>
          <p:nvPr/>
        </p:nvGraphicFramePr>
        <p:xfrm>
          <a:off x="8766388" y="2843009"/>
          <a:ext cx="6494004" cy="881671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{CF821DB8-F4EB-4A41-A1BA-3FCAFE7338EE}</a:tableStyleId>
              </a:tblPr>
              <a:tblGrid>
                <a:gridCol w="3290640"/>
                <a:gridCol w="12106465"/>
              </a:tblGrid>
              <a:tr h="12539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Demi Bold"/>
                        </a:rPr>
                        <a:t>Operadores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Demi Bold"/>
                        </a:rPr>
                        <a:t>Descrição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  <a:solidFill>
                      <a:srgbClr val="5E5E5E"/>
                    </a:solidFill>
                  </a:tcPr>
                </a:tc>
              </a:tr>
              <a:tr h="857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x +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Soma x e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x -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Subtrai x e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x *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Multiplica x e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x  / 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Divide x por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x //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Trunca a divisão de x por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x %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Retorna o resto da divisão de x por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x ** y ou pow(x,y)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Eleva x por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-x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Nega ou muda o sinal de x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abs(x)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Retorna o valor absoluto de x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divmod(x,y)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Retorna uma dupla com o quociente e resto da divisão de x por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round(x)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Retorna o número float do inteiro x com n casas decimais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70" name="Imagem" descr="Image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3692" y="4326022"/>
            <a:ext cx="8008578" cy="8915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86" y="4281414"/>
            <a:ext cx="12859029" cy="8195865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374" name="Conversões numéricas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Conversões numéricas</a:t>
            </a:r>
          </a:p>
        </p:txBody>
      </p:sp>
      <p:pic>
        <p:nvPicPr>
          <p:cNvPr id="375" name="python.png" descr="pyth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 </a:t>
            </a:r>
          </a:p>
        </p:txBody>
      </p:sp>
      <p:sp>
        <p:nvSpPr>
          <p:cNvPr id="377" name="Conversões numéricas:"/>
          <p:cNvSpPr txBox="1"/>
          <p:nvPr>
            <p:ph type="body" sz="quarter" idx="1"/>
          </p:nvPr>
        </p:nvSpPr>
        <p:spPr>
          <a:xfrm>
            <a:off x="762000" y="3149600"/>
            <a:ext cx="22678173" cy="1244600"/>
          </a:xfrm>
          <a:prstGeom prst="rect">
            <a:avLst/>
          </a:prstGeom>
        </p:spPr>
        <p:txBody>
          <a:bodyPr/>
          <a:lstStyle>
            <a:lvl1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5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Conversões numéricas:</a:t>
            </a:r>
          </a:p>
        </p:txBody>
      </p:sp>
      <p:graphicFrame>
        <p:nvGraphicFramePr>
          <p:cNvPr id="378" name="Tabela"/>
          <p:cNvGraphicFramePr/>
          <p:nvPr/>
        </p:nvGraphicFramePr>
        <p:xfrm>
          <a:off x="13209387" y="4501399"/>
          <a:ext cx="6494003" cy="881671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{CF821DB8-F4EB-4A41-A1BA-3FCAFE7338EE}</a:tableStyleId>
              </a:tblPr>
              <a:tblGrid>
                <a:gridCol w="3290640"/>
                <a:gridCol w="7682276"/>
              </a:tblGrid>
              <a:tr h="12539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Demi Bold"/>
                        </a:rPr>
                        <a:t>Funções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Demi Bold"/>
                        </a:rPr>
                        <a:t>Descrição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  <a:solidFill>
                      <a:srgbClr val="5E5E5E"/>
                    </a:solidFill>
                  </a:tcPr>
                </a:tc>
              </a:tr>
              <a:tr h="857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bin(x)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Retorna uma string de dígitos binários equivalente ao decimal x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hex(x)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Retorna uma string de dígitos hexadecimais equivalente ao decimal x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int(x)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Converte o objeto x em um número inteiro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int(s,base)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Converte a string s em um inteiro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oct(x)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Retorna uma string de dígitos cotais equivalente ao decimal x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381" name="Módulo - math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Módulo - math</a:t>
            </a:r>
          </a:p>
        </p:txBody>
      </p:sp>
      <p:pic>
        <p:nvPicPr>
          <p:cNvPr id="382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pic>
        <p:nvPicPr>
          <p:cNvPr id="384" name="Captura de tela 2018-08-02 11.26.54.png" descr="Captura de tela 2018-08-02 11.26.5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65936" y="2885707"/>
            <a:ext cx="15501931" cy="10586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Imagem" descr="Image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1348" y="3289300"/>
            <a:ext cx="8821395" cy="9368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388" name="Módulo - math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Módulo - math</a:t>
            </a:r>
          </a:p>
        </p:txBody>
      </p:sp>
      <p:pic>
        <p:nvPicPr>
          <p:cNvPr id="389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pic>
        <p:nvPicPr>
          <p:cNvPr id="391" name="Captura de tela 2018-08-02 11.30.49.png" descr="Captura de tela 2018-08-02 11.30.4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59400" y="3289300"/>
            <a:ext cx="15996907" cy="9141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m" descr="Image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1348" y="3289300"/>
            <a:ext cx="8063373" cy="8563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ipos e estruturas de dados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Tipos e estruturas de dados</a:t>
            </a:r>
          </a:p>
        </p:txBody>
      </p:sp>
      <p:sp>
        <p:nvSpPr>
          <p:cNvPr id="395" name="Tipos numéricos - INT, FLOAT E COMPLEX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Tipos numéricos - INT, FLOAT E COMPLEX</a:t>
            </a:r>
          </a:p>
        </p:txBody>
      </p:sp>
      <p:pic>
        <p:nvPicPr>
          <p:cNvPr id="396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BOOLEAN - bool"/>
          <p:cNvSpPr txBox="1"/>
          <p:nvPr>
            <p:ph type="body" sz="quarter" idx="1"/>
          </p:nvPr>
        </p:nvSpPr>
        <p:spPr>
          <a:xfrm>
            <a:off x="978606" y="2932329"/>
            <a:ext cx="10206222" cy="960713"/>
          </a:xfrm>
          <a:prstGeom prst="rect">
            <a:avLst/>
          </a:prstGeom>
        </p:spPr>
        <p:txBody>
          <a:bodyPr/>
          <a:lstStyle>
            <a:lvl1pPr marL="0" indent="0" algn="just">
              <a:buClrTx/>
              <a:buSzTx/>
              <a:buFontTx/>
              <a:buNone/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BOOLEAN - bool</a:t>
            </a:r>
          </a:p>
        </p:txBody>
      </p:sp>
      <p:graphicFrame>
        <p:nvGraphicFramePr>
          <p:cNvPr id="398" name="Operadores lógicos"/>
          <p:cNvGraphicFramePr/>
          <p:nvPr/>
        </p:nvGraphicFramePr>
        <p:xfrm>
          <a:off x="10604709" y="3296603"/>
          <a:ext cx="6494003" cy="881671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{CF821DB8-F4EB-4A41-A1BA-3FCAFE7338EE}</a:tableStyleId>
              </a:tblPr>
              <a:tblGrid>
                <a:gridCol w="3407001"/>
                <a:gridCol w="9706497"/>
              </a:tblGrid>
              <a:tr h="970282">
                <a:tc gridSpan="2">
                  <a:txBody>
                    <a:bodyPr/>
                    <a:lstStyle/>
                    <a:p>
                      <a:pPr algn="l" defTabSz="6477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z="6800">
                          <a:solidFill>
                            <a:srgbClr val="A6AAA9"/>
                          </a:solidFill>
                          <a:latin typeface="+mn-lt"/>
                          <a:ea typeface="+mn-ea"/>
                          <a:cs typeface="+mn-cs"/>
                          <a:sym typeface="DIN Condensed"/>
                        </a:rPr>
                        <a:t>Operadores lógicos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12539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Operadores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Descrição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E5E5E"/>
                    </a:solidFill>
                  </a:tcPr>
                </a:tc>
              </a:tr>
              <a:tr h="857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x  | 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Operador lógico OR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x  ^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Operador lógico XOR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x  &amp; 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Operador lógico AND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~ x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Operador lógico NOT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x  &gt;&gt; 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Deslocamento à direita dos bits de x por y vezes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x  &lt;&lt;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Deslocamento à esquerda dos bits de x por y vezes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99" name="Captura de tela 2018-08-02 12.46.00.png" descr="Captura de tela 2018-08-02 12.46.00.png"/>
          <p:cNvPicPr>
            <a:picLocks noChangeAspect="1"/>
          </p:cNvPicPr>
          <p:nvPr/>
        </p:nvPicPr>
        <p:blipFill>
          <a:blip r:embed="rId3">
            <a:extLst/>
          </a:blip>
          <a:srcRect l="0" t="0" r="9358" b="0"/>
          <a:stretch>
            <a:fillRect/>
          </a:stretch>
        </p:blipFill>
        <p:spPr>
          <a:xfrm>
            <a:off x="10392061" y="10492268"/>
            <a:ext cx="6901730" cy="2634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Captura de tela 2018-08-02 12.46.06.png" descr="Captura de tela 2018-08-02 12.46.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75061" y="10437357"/>
            <a:ext cx="6560726" cy="3247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Imagem" descr="Image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8057" y="4143861"/>
            <a:ext cx="8355063" cy="6890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ipos e estruturas de dados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Tipos e estruturas de dados</a:t>
            </a:r>
          </a:p>
        </p:txBody>
      </p:sp>
      <p:sp>
        <p:nvSpPr>
          <p:cNvPr id="404" name="Tipos numéricos - INT, FLOAT E COMPLEX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Tipos numéricos - INT, FLOAT E COMPLEX</a:t>
            </a:r>
          </a:p>
        </p:txBody>
      </p:sp>
      <p:pic>
        <p:nvPicPr>
          <p:cNvPr id="405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BOOLEAN - bool"/>
          <p:cNvSpPr txBox="1"/>
          <p:nvPr>
            <p:ph type="body" sz="quarter" idx="1"/>
          </p:nvPr>
        </p:nvSpPr>
        <p:spPr>
          <a:xfrm>
            <a:off x="978606" y="2932329"/>
            <a:ext cx="10206222" cy="960713"/>
          </a:xfrm>
          <a:prstGeom prst="rect">
            <a:avLst/>
          </a:prstGeom>
        </p:spPr>
        <p:txBody>
          <a:bodyPr/>
          <a:lstStyle>
            <a:lvl1pPr marL="0" indent="0" algn="just">
              <a:buClrTx/>
              <a:buSzTx/>
              <a:buFontTx/>
              <a:buNone/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BOOLEAN - bool</a:t>
            </a:r>
          </a:p>
        </p:txBody>
      </p:sp>
      <p:graphicFrame>
        <p:nvGraphicFramePr>
          <p:cNvPr id="407" name="Operadores relacionais"/>
          <p:cNvGraphicFramePr/>
          <p:nvPr/>
        </p:nvGraphicFramePr>
        <p:xfrm>
          <a:off x="13645381" y="3205383"/>
          <a:ext cx="9811857" cy="662394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{CF821DB8-F4EB-4A41-A1BA-3FCAFE7338EE}</a:tableStyleId>
              </a:tblPr>
              <a:tblGrid>
                <a:gridCol w="2549206"/>
                <a:gridCol w="7262650"/>
              </a:tblGrid>
              <a:tr h="1201423">
                <a:tc gridSpan="2">
                  <a:txBody>
                    <a:bodyPr/>
                    <a:lstStyle/>
                    <a:p>
                      <a:pPr algn="l" defTabSz="6477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z="8700">
                          <a:solidFill>
                            <a:srgbClr val="A6AAA9"/>
                          </a:solidFill>
                          <a:latin typeface="+mn-lt"/>
                          <a:ea typeface="+mn-ea"/>
                          <a:cs typeface="+mn-cs"/>
                          <a:sym typeface="DIN Condensed"/>
                        </a:rPr>
                        <a:t>Operadores relacionais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10788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Operadores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Descrição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E5E5E"/>
                    </a:solidFill>
                  </a:tcPr>
                </a:tc>
              </a:tr>
              <a:tr h="7375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x  ==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Igual 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721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x  !=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Diferente 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7211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x  &gt; 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Maior que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7211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x  &lt;  Y 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Menor que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7211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x  &gt;= 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Maior ou igual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7211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x  &lt;=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Menor ou igual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08" name="Captura de tela 2018-08-02 13.03.37.png" descr="Captura de tela 2018-08-02 13.03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343" y="3650371"/>
            <a:ext cx="6587366" cy="1756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Captura de tela 2018-08-02 13.03.46.png" descr="Captura de tela 2018-08-02 13.03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148" y="5373602"/>
            <a:ext cx="6373757" cy="297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Captura de tela 2018-08-02 13.03.59.png" descr="Captura de tela 2018-08-02 13.03.5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9148" y="8296106"/>
            <a:ext cx="6373757" cy="3107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Captura de tela 2018-08-02 13.06.22.png" descr="Captura de tela 2018-08-02 13.06.2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37745" y="3803529"/>
            <a:ext cx="5099600" cy="1578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Captura de tela 2018-08-02 13.06.36.png" descr="Captura de tela 2018-08-02 13.06.3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09183" y="5621242"/>
            <a:ext cx="4684126" cy="1807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Captura de tela 2018-08-02 13.06.41.png" descr="Captura de tela 2018-08-02 13.06.4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65709" y="7342340"/>
            <a:ext cx="4606192" cy="2088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Captura de tela 2018-08-02 13.06.47.png" descr="Captura de tela 2018-08-02 13.06.4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913290" y="9360758"/>
            <a:ext cx="4675910" cy="190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ipos e estruturas de d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2400"/>
            </a:lvl1pPr>
          </a:lstStyle>
          <a:p>
            <a:pPr/>
            <a:r>
              <a:t>Tipos e estruturas de dados</a:t>
            </a:r>
          </a:p>
        </p:txBody>
      </p:sp>
      <p:sp>
        <p:nvSpPr>
          <p:cNvPr id="417" name="Tipo texto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651933" indent="-651933" defTabSz="528319">
              <a:spcBef>
                <a:spcPts val="20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928"/>
            </a:pPr>
            <a:r>
              <a:t>Tipo texto</a:t>
            </a:r>
          </a:p>
          <a:p>
            <a:pPr marL="651933" indent="-651933" defTabSz="528319">
              <a:spcBef>
                <a:spcPts val="20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928"/>
            </a:pPr>
            <a:r>
              <a:t>Caracteres especiais</a:t>
            </a:r>
          </a:p>
          <a:p>
            <a:pPr marL="651933" indent="-651933" defTabSz="528319">
              <a:spcBef>
                <a:spcPts val="20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928"/>
            </a:pPr>
            <a:r>
              <a:t>Métodos para manipulação de strings</a:t>
            </a:r>
          </a:p>
        </p:txBody>
      </p:sp>
      <p:sp>
        <p:nvSpPr>
          <p:cNvPr id="418" name="Str"/>
          <p:cNvSpPr txBox="1"/>
          <p:nvPr/>
        </p:nvSpPr>
        <p:spPr>
          <a:xfrm>
            <a:off x="14273656" y="977892"/>
            <a:ext cx="7068821" cy="62230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71500" tIns="571500" rIns="571500" bIns="5715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cap="all" sz="40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Str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421" name="Tipo texto - STR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texto - STR</a:t>
            </a:r>
          </a:p>
        </p:txBody>
      </p:sp>
      <p:pic>
        <p:nvPicPr>
          <p:cNvPr id="422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pic>
        <p:nvPicPr>
          <p:cNvPr id="424" name="Captura de tela 2018-08-02 13.13.06.png" descr="Captura de tela 2018-08-02 13.13.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4638" y="4468569"/>
            <a:ext cx="7002099" cy="2076894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String de aspas simples:"/>
          <p:cNvSpPr txBox="1"/>
          <p:nvPr>
            <p:ph type="body" sz="quarter" idx="1"/>
          </p:nvPr>
        </p:nvSpPr>
        <p:spPr>
          <a:xfrm>
            <a:off x="1157287" y="3928940"/>
            <a:ext cx="9210017" cy="1244601"/>
          </a:xfrm>
          <a:prstGeom prst="rect">
            <a:avLst/>
          </a:prstGeom>
        </p:spPr>
        <p:txBody>
          <a:bodyPr/>
          <a:lstStyle>
            <a:lvl1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5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String de aspas simples:</a:t>
            </a:r>
          </a:p>
        </p:txBody>
      </p:sp>
      <p:pic>
        <p:nvPicPr>
          <p:cNvPr id="426" name="Captura de tela 2018-08-02 13.13.11.png" descr="Captura de tela 2018-08-02 13.13.1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16198" y="7235580"/>
            <a:ext cx="7398979" cy="1872771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tring de aspas dupla:"/>
          <p:cNvSpPr txBox="1"/>
          <p:nvPr/>
        </p:nvSpPr>
        <p:spPr>
          <a:xfrm>
            <a:off x="1157287" y="6527800"/>
            <a:ext cx="9210017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5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String de aspas dupla:</a:t>
            </a:r>
          </a:p>
        </p:txBody>
      </p:sp>
      <p:pic>
        <p:nvPicPr>
          <p:cNvPr id="428" name="Captura de tela 2018-08-02 13.13.24.png" descr="Captura de tela 2018-08-02 13.13.2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83287" y="10165559"/>
            <a:ext cx="9406621" cy="3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Combinando às aspas simples e duplas:"/>
          <p:cNvSpPr txBox="1"/>
          <p:nvPr/>
        </p:nvSpPr>
        <p:spPr>
          <a:xfrm>
            <a:off x="1157287" y="9217855"/>
            <a:ext cx="965322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07999" indent="-507999" algn="just" defTabSz="792479">
              <a:spcBef>
                <a:spcPts val="0"/>
              </a:spcBef>
              <a:buSzPct val="40000"/>
              <a:buBlip>
                <a:blip r:embed="rId5"/>
              </a:buBlip>
              <a:defRPr sz="3839">
                <a:solidFill>
                  <a:srgbClr val="5E5E5E"/>
                </a:solidFill>
              </a:defRPr>
            </a:lvl1pPr>
          </a:lstStyle>
          <a:p>
            <a:pPr/>
            <a:r>
              <a:t>Combinando às aspas simples e duplas:</a:t>
            </a:r>
          </a:p>
        </p:txBody>
      </p:sp>
      <p:sp>
        <p:nvSpPr>
          <p:cNvPr id="430" name="Linha"/>
          <p:cNvSpPr/>
          <p:nvPr/>
        </p:nvSpPr>
        <p:spPr>
          <a:xfrm flipV="1">
            <a:off x="12818952" y="3439398"/>
            <a:ext cx="1" cy="9478804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1" name="Concatenação strings adjacentes"/>
          <p:cNvSpPr txBox="1"/>
          <p:nvPr/>
        </p:nvSpPr>
        <p:spPr>
          <a:xfrm>
            <a:off x="13644953" y="3471740"/>
            <a:ext cx="921001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5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Concatenação strings adjacentes</a:t>
            </a:r>
          </a:p>
        </p:txBody>
      </p:sp>
      <p:pic>
        <p:nvPicPr>
          <p:cNvPr id="432" name="Captura de tela 2018-08-02 13.17.23.png" descr="Captura de tela 2018-08-02 13.17.2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96595" y="4298153"/>
            <a:ext cx="6763136" cy="2540300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Múltiplas strings e novas linhas"/>
          <p:cNvSpPr txBox="1"/>
          <p:nvPr/>
        </p:nvSpPr>
        <p:spPr>
          <a:xfrm>
            <a:off x="13644953" y="6756400"/>
            <a:ext cx="9210017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5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Múltiplas strings e novas linhas</a:t>
            </a:r>
          </a:p>
        </p:txBody>
      </p:sp>
      <p:pic>
        <p:nvPicPr>
          <p:cNvPr id="434" name="Captura de tela 2018-08-02 13.19.58.png" descr="Captura de tela 2018-08-02 13.19.58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207537" y="7478938"/>
            <a:ext cx="8861017" cy="3162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Captura de tela 2018-08-02 13.20.07.png" descr="Captura de tela 2018-08-02 13.20.07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305872" y="10603117"/>
            <a:ext cx="6657370" cy="3064062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STRINGS - &quot; &quot; ou ' '"/>
          <p:cNvSpPr txBox="1"/>
          <p:nvPr/>
        </p:nvSpPr>
        <p:spPr>
          <a:xfrm>
            <a:off x="978606" y="3059329"/>
            <a:ext cx="10206222" cy="960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>
              <a:spcBef>
                <a:spcPts val="3900"/>
              </a:spcBef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STRINGS - " " ou ' '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INTRODUÇÃO A PYTHON"/>
          <p:cNvSpPr txBox="1"/>
          <p:nvPr>
            <p:ph type="body" idx="13"/>
          </p:nvPr>
        </p:nvSpPr>
        <p:spPr>
          <a:xfrm>
            <a:off x="10363200" y="4838700"/>
            <a:ext cx="13258800" cy="1805946"/>
          </a:xfrm>
          <a:prstGeom prst="rect">
            <a:avLst/>
          </a:prstGeom>
        </p:spPr>
        <p:txBody>
          <a:bodyPr/>
          <a:lstStyle/>
          <a:p>
            <a:pPr/>
            <a:r>
              <a:t>INTRODUÇÃO A PYTHON</a:t>
            </a:r>
          </a:p>
        </p:txBody>
      </p:sp>
      <p:sp>
        <p:nvSpPr>
          <p:cNvPr id="177" name="Desmistificando Python"/>
          <p:cNvSpPr txBox="1"/>
          <p:nvPr>
            <p:ph type="body" idx="15"/>
          </p:nvPr>
        </p:nvSpPr>
        <p:spPr>
          <a:xfrm>
            <a:off x="17249212" y="7116984"/>
            <a:ext cx="12573001" cy="1206501"/>
          </a:xfrm>
          <a:prstGeom prst="rect">
            <a:avLst/>
          </a:prstGeom>
        </p:spPr>
        <p:txBody>
          <a:bodyPr/>
          <a:lstStyle>
            <a:lvl1pPr>
              <a:defRPr sz="5700"/>
            </a:lvl1pPr>
          </a:lstStyle>
          <a:p>
            <a:pPr/>
            <a:r>
              <a:t>Desmistificando Python</a:t>
            </a:r>
          </a:p>
        </p:txBody>
      </p:sp>
      <p:pic>
        <p:nvPicPr>
          <p:cNvPr id="178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800" y="1384300"/>
            <a:ext cx="9575800" cy="9575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439" name="Tipo texto - STR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texto - STR</a:t>
            </a:r>
          </a:p>
        </p:txBody>
      </p:sp>
      <p:pic>
        <p:nvPicPr>
          <p:cNvPr id="440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442" name="Função capitalize:"/>
          <p:cNvSpPr txBox="1"/>
          <p:nvPr>
            <p:ph type="body" sz="quarter" idx="1"/>
          </p:nvPr>
        </p:nvSpPr>
        <p:spPr>
          <a:xfrm>
            <a:off x="1157287" y="4751255"/>
            <a:ext cx="9210017" cy="1244601"/>
          </a:xfrm>
          <a:prstGeom prst="rect">
            <a:avLst/>
          </a:prstGeom>
        </p:spPr>
        <p:txBody>
          <a:bodyPr/>
          <a:lstStyle/>
          <a:p>
            <a: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sz="4000">
                <a:solidFill>
                  <a:srgbClr val="5E5E5E"/>
                </a:solidFill>
              </a:defRPr>
            </a:pPr>
            <a:r>
              <a:t>Função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capitalize</a:t>
            </a:r>
            <a:r>
              <a:t>:</a:t>
            </a:r>
          </a:p>
        </p:txBody>
      </p:sp>
      <p:sp>
        <p:nvSpPr>
          <p:cNvPr id="443" name="Linha"/>
          <p:cNvSpPr/>
          <p:nvPr/>
        </p:nvSpPr>
        <p:spPr>
          <a:xfrm flipV="1">
            <a:off x="12818952" y="3439398"/>
            <a:ext cx="1" cy="9478804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4" name="String com Unicode:"/>
          <p:cNvSpPr txBox="1"/>
          <p:nvPr/>
        </p:nvSpPr>
        <p:spPr>
          <a:xfrm>
            <a:off x="13742026" y="4751255"/>
            <a:ext cx="921001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String com Unicode:</a:t>
            </a:r>
          </a:p>
        </p:txBody>
      </p:sp>
      <p:sp>
        <p:nvSpPr>
          <p:cNvPr id="445" name="METODOS PARA MANIPULAÇÃO DE STRING"/>
          <p:cNvSpPr txBox="1"/>
          <p:nvPr/>
        </p:nvSpPr>
        <p:spPr>
          <a:xfrm>
            <a:off x="978606" y="3059329"/>
            <a:ext cx="10206222" cy="960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 defTabSz="668655">
              <a:spcBef>
                <a:spcPts val="3100"/>
              </a:spcBef>
              <a:defRPr b="1" sz="3645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METODOS PARA MANIPULAÇÃO DE STRING</a:t>
            </a:r>
          </a:p>
        </p:txBody>
      </p:sp>
      <p:pic>
        <p:nvPicPr>
          <p:cNvPr id="446" name="Captura de tela 2018-08-02 13.43.10.png" descr="Captura de tela 2018-08-02 13.43.1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61713" y="5669670"/>
            <a:ext cx="4818227" cy="15418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Captura de tela 2018-08-02 13.43.20.png" descr="Captura de tela 2018-08-02 13.43.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22416" y="7514470"/>
            <a:ext cx="5262154" cy="1980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Captura de tela 2018-08-02 13.47.46.png" descr="Captura de tela 2018-08-02 13.47.4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000069" y="5618690"/>
            <a:ext cx="5394641" cy="2478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Captura de tela 2018-08-02 13.47.54.png" descr="Captura de tela 2018-08-02 13.47.5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453077" y="8092810"/>
            <a:ext cx="5262155" cy="2773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452" name="Tipo texto - STR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texto - STR</a:t>
            </a:r>
          </a:p>
        </p:txBody>
      </p:sp>
      <p:pic>
        <p:nvPicPr>
          <p:cNvPr id="453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455" name="Caracter escape \n:"/>
          <p:cNvSpPr txBox="1"/>
          <p:nvPr>
            <p:ph type="body" sz="quarter" idx="1"/>
          </p:nvPr>
        </p:nvSpPr>
        <p:spPr>
          <a:xfrm>
            <a:off x="1157287" y="3230440"/>
            <a:ext cx="9210017" cy="1244601"/>
          </a:xfrm>
          <a:prstGeom prst="rect">
            <a:avLst/>
          </a:prstGeom>
        </p:spPr>
        <p:txBody>
          <a:bodyPr/>
          <a:lstStyle>
            <a:lvl1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Caracter escape \n:</a:t>
            </a:r>
          </a:p>
        </p:txBody>
      </p:sp>
      <p:sp>
        <p:nvSpPr>
          <p:cNvPr id="456" name="Saltar de linhas com nspam e nlines:"/>
          <p:cNvSpPr txBox="1"/>
          <p:nvPr/>
        </p:nvSpPr>
        <p:spPr>
          <a:xfrm>
            <a:off x="1157287" y="7328361"/>
            <a:ext cx="921001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23874" indent="-523874" algn="just" defTabSz="817244">
              <a:spcBef>
                <a:spcPts val="0"/>
              </a:spcBef>
              <a:buSzPct val="40000"/>
              <a:buBlip>
                <a:blip r:embed="rId4"/>
              </a:buBlip>
              <a:defRPr sz="3959">
                <a:solidFill>
                  <a:srgbClr val="5E5E5E"/>
                </a:solidFill>
              </a:defRPr>
            </a:pPr>
            <a:r>
              <a:t>Saltar de linhas com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nspam</a:t>
            </a:r>
            <a:r>
              <a:t> e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nlines</a:t>
            </a:r>
            <a:r>
              <a:t>:</a:t>
            </a:r>
          </a:p>
        </p:txBody>
      </p:sp>
      <p:sp>
        <p:nvSpPr>
          <p:cNvPr id="457" name="Linha"/>
          <p:cNvSpPr/>
          <p:nvPr/>
        </p:nvSpPr>
        <p:spPr>
          <a:xfrm flipV="1">
            <a:off x="12818952" y="3439398"/>
            <a:ext cx="1" cy="9478804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8" name="Strings brutas:"/>
          <p:cNvSpPr txBox="1"/>
          <p:nvPr/>
        </p:nvSpPr>
        <p:spPr>
          <a:xfrm>
            <a:off x="13644953" y="3471740"/>
            <a:ext cx="921001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Strings brutas:</a:t>
            </a:r>
          </a:p>
        </p:txBody>
      </p:sp>
      <p:pic>
        <p:nvPicPr>
          <p:cNvPr id="459" name="Captura de tela 2018-08-02 13.26.32.png" descr="Captura de tela 2018-08-02 13.26.3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37032" y="3868784"/>
            <a:ext cx="5842836" cy="3474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Captura de tela 2018-08-02 13.27.44.png" descr="Captura de tela 2018-08-02 13.27.4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61119" y="8206547"/>
            <a:ext cx="9210018" cy="2452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Captura de tela 2018-08-02 13.27.51.png" descr="Captura de tela 2018-08-02 13.27.5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1744" y="10780717"/>
            <a:ext cx="7014598" cy="2780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Captura de tela 2018-08-02 13.31.28.png" descr="Captura de tela 2018-08-02 13.31.2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575848" y="5048480"/>
            <a:ext cx="10136379" cy="38965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465" name="Tipo texto - STR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texto - STR</a:t>
            </a:r>
          </a:p>
        </p:txBody>
      </p:sp>
      <p:pic>
        <p:nvPicPr>
          <p:cNvPr id="466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468" name="Comprimento de strings:"/>
          <p:cNvSpPr txBox="1"/>
          <p:nvPr>
            <p:ph type="body" sz="quarter" idx="1"/>
          </p:nvPr>
        </p:nvSpPr>
        <p:spPr>
          <a:xfrm>
            <a:off x="1157287" y="4751255"/>
            <a:ext cx="9210017" cy="1244601"/>
          </a:xfrm>
          <a:prstGeom prst="rect">
            <a:avLst/>
          </a:prstGeom>
        </p:spPr>
        <p:txBody>
          <a:bodyPr/>
          <a:lstStyle/>
          <a:p>
            <a: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sz="4000">
                <a:solidFill>
                  <a:srgbClr val="5E5E5E"/>
                </a:solidFill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Comprimento de strings</a:t>
            </a:r>
            <a:r>
              <a:t>:</a:t>
            </a:r>
          </a:p>
        </p:txBody>
      </p:sp>
      <p:sp>
        <p:nvSpPr>
          <p:cNvPr id="469" name="Linha"/>
          <p:cNvSpPr/>
          <p:nvPr/>
        </p:nvSpPr>
        <p:spPr>
          <a:xfrm flipV="1">
            <a:off x="12818952" y="3439398"/>
            <a:ext cx="1" cy="9478804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0" name="Juntando Strings:"/>
          <p:cNvSpPr txBox="1"/>
          <p:nvPr/>
        </p:nvSpPr>
        <p:spPr>
          <a:xfrm>
            <a:off x="13742026" y="2964796"/>
            <a:ext cx="921001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Juntando Strings:</a:t>
            </a:r>
          </a:p>
        </p:txBody>
      </p:sp>
      <p:sp>
        <p:nvSpPr>
          <p:cNvPr id="471" name="METODOS PARA MANIPULAÇÃO DE STRING"/>
          <p:cNvSpPr txBox="1"/>
          <p:nvPr/>
        </p:nvSpPr>
        <p:spPr>
          <a:xfrm>
            <a:off x="978606" y="3059329"/>
            <a:ext cx="10206222" cy="960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 defTabSz="668655">
              <a:spcBef>
                <a:spcPts val="3100"/>
              </a:spcBef>
              <a:defRPr b="1" sz="3645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METODOS PARA MANIPULAÇÃO DE STRING</a:t>
            </a:r>
          </a:p>
        </p:txBody>
      </p:sp>
      <p:pic>
        <p:nvPicPr>
          <p:cNvPr id="472" name="Captura de Tela 2018-09-21 às 10.19.35.png" descr="Captura de Tela 2018-09-21 às 10.19.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3992" y="5470847"/>
            <a:ext cx="11703342" cy="1866915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Concatenando strings:"/>
          <p:cNvSpPr txBox="1"/>
          <p:nvPr/>
        </p:nvSpPr>
        <p:spPr>
          <a:xfrm>
            <a:off x="1157287" y="7978510"/>
            <a:ext cx="921001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sz="4000">
                <a:solidFill>
                  <a:srgbClr val="5E5E5E"/>
                </a:solidFill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Concatenando strings</a:t>
            </a:r>
            <a:r>
              <a:t>:</a:t>
            </a:r>
          </a:p>
        </p:txBody>
      </p:sp>
      <p:pic>
        <p:nvPicPr>
          <p:cNvPr id="474" name="Captura de Tela 2018-09-21 às 10.20.41.png" descr="Captura de Tela 2018-09-21 às 10.20.4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2065" y="8788567"/>
            <a:ext cx="6910455" cy="2226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Captura de Tela 2018-09-21 às 10.21.41.png" descr="Captura de Tela 2018-09-21 às 10.21.4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4255" y="10855928"/>
            <a:ext cx="3712548" cy="2933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Captura de Tela 2018-09-21 às 10.25.32.png" descr="Captura de Tela 2018-09-21 às 10.25.3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775084" y="3637896"/>
            <a:ext cx="9890620" cy="1689101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Dividindo Strings:"/>
          <p:cNvSpPr txBox="1"/>
          <p:nvPr/>
        </p:nvSpPr>
        <p:spPr>
          <a:xfrm>
            <a:off x="13742026" y="5218529"/>
            <a:ext cx="921001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Dividindo Strings:</a:t>
            </a:r>
          </a:p>
        </p:txBody>
      </p:sp>
      <p:pic>
        <p:nvPicPr>
          <p:cNvPr id="478" name="Captura de Tela 2018-09-21 às 10.29.59.png" descr="Captura de Tela 2018-09-21 às 10.29.59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742026" y="5842917"/>
            <a:ext cx="9210017" cy="2030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Captura de Tela 2018-09-21 às 10.30.22.png" descr="Captura de Tela 2018-09-21 às 10.30.22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658268" y="7611951"/>
            <a:ext cx="8223146" cy="1977719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Particionamento de strings:"/>
          <p:cNvSpPr txBox="1"/>
          <p:nvPr/>
        </p:nvSpPr>
        <p:spPr>
          <a:xfrm>
            <a:off x="13742026" y="9506604"/>
            <a:ext cx="921001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sz="4000">
                <a:solidFill>
                  <a:srgbClr val="5E5E5E"/>
                </a:solidFill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Particionamento de strings</a:t>
            </a:r>
            <a:r>
              <a:t>:</a:t>
            </a:r>
          </a:p>
        </p:txBody>
      </p:sp>
      <p:pic>
        <p:nvPicPr>
          <p:cNvPr id="481" name="Captura de Tela 2018-09-21 às 10.33.49.png" descr="Captura de Tela 2018-09-21 às 10.33.49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863355" y="10271958"/>
            <a:ext cx="7420263" cy="1740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Captura de Tela 2018-09-21 às 10.34.22.png" descr="Captura de Tela 2018-09-21 às 10.34.2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3951914" y="11548151"/>
            <a:ext cx="9442431" cy="2255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485" name="Tipo texto - STR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texto - STR</a:t>
            </a:r>
          </a:p>
        </p:txBody>
      </p:sp>
      <p:pic>
        <p:nvPicPr>
          <p:cNvPr id="486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488" name="Linha"/>
          <p:cNvSpPr/>
          <p:nvPr/>
        </p:nvSpPr>
        <p:spPr>
          <a:xfrm flipV="1">
            <a:off x="12818952" y="3439398"/>
            <a:ext cx="1" cy="9478804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9" name="METODOS PARA MANIPULAÇÃO DE STRING"/>
          <p:cNvSpPr txBox="1"/>
          <p:nvPr/>
        </p:nvSpPr>
        <p:spPr>
          <a:xfrm>
            <a:off x="978606" y="3059329"/>
            <a:ext cx="10206222" cy="960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 defTabSz="668655">
              <a:spcBef>
                <a:spcPts val="3100"/>
              </a:spcBef>
              <a:defRPr b="1" sz="3645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METODOS PARA MANIPULAÇÃO DE STRING</a:t>
            </a:r>
          </a:p>
        </p:txBody>
      </p:sp>
      <p:sp>
        <p:nvSpPr>
          <p:cNvPr id="490" name="Formatando strings: O método format () pode ser utilmente chamado em qualquer string contendo os chamados campos de substituição, que são cercados por chaves."/>
          <p:cNvSpPr txBox="1"/>
          <p:nvPr/>
        </p:nvSpPr>
        <p:spPr>
          <a:xfrm>
            <a:off x="729914" y="4147492"/>
            <a:ext cx="11422967" cy="2237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12749" indent="-412749" algn="just" defTabSz="643889">
              <a:spcBef>
                <a:spcPts val="0"/>
              </a:spcBef>
              <a:buSzPct val="40000"/>
              <a:buBlip>
                <a:blip r:embed="rId4"/>
              </a:buBlip>
              <a:defRPr sz="3120">
                <a:solidFill>
                  <a:srgbClr val="5E5E5E"/>
                </a:solidFill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Formatando strings</a:t>
            </a:r>
            <a:r>
              <a:t>: O método format () pode ser utilmente chamado em qualquer string contendo os chamados campos de substituição, que são cercados por chaves.</a:t>
            </a:r>
          </a:p>
        </p:txBody>
      </p:sp>
      <p:pic>
        <p:nvPicPr>
          <p:cNvPr id="491" name="Captura de Tela 2018-09-21 às 10.53.17.png" descr="Captura de Tela 2018-09-21 às 10.53.1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2944" y="8628486"/>
            <a:ext cx="12176907" cy="1058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Captura de Tela 2018-09-21 às 10.48.48.png" descr="Captura de Tela 2018-09-21 às 10.48.4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2272" y="6935943"/>
            <a:ext cx="8074225" cy="1579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Captura de Tela 2018-09-21 às 12.47.54.png" descr="Captura de Tela 2018-09-21 às 12.47.5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4239" y="10071538"/>
            <a:ext cx="11814956" cy="2142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Captura de Tela 2018-09-21 às 12.49.15.png" descr="Captura de Tela 2018-09-21 às 12.49.15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41749" y="4079976"/>
            <a:ext cx="9350068" cy="1820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Captura de Tela 2018-09-21 às 12.53.01.png" descr="Captura de Tela 2018-09-21 às 12.53.01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732279" y="6394450"/>
            <a:ext cx="10432813" cy="1535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498" name="Tipo texto - STR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texto - STR</a:t>
            </a:r>
          </a:p>
        </p:txBody>
      </p:sp>
      <p:pic>
        <p:nvPicPr>
          <p:cNvPr id="499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501" name="METODOS PARA MANIPULAÇÃO DE STRING"/>
          <p:cNvSpPr txBox="1"/>
          <p:nvPr/>
        </p:nvSpPr>
        <p:spPr>
          <a:xfrm>
            <a:off x="978606" y="3059329"/>
            <a:ext cx="10206222" cy="960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 defTabSz="668655">
              <a:spcBef>
                <a:spcPts val="3100"/>
              </a:spcBef>
              <a:defRPr b="1" sz="3645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METODOS PARA MANIPULAÇÃO DE STRING</a:t>
            </a:r>
          </a:p>
        </p:txBody>
      </p:sp>
      <p:pic>
        <p:nvPicPr>
          <p:cNvPr id="502" name="Imagem" descr="Image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9484" y="3910929"/>
            <a:ext cx="22385031" cy="8454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505" name="Tipo texto - STR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texto - STR</a:t>
            </a:r>
          </a:p>
        </p:txBody>
      </p:sp>
      <p:pic>
        <p:nvPicPr>
          <p:cNvPr id="506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508" name="METODOS PARA MANIPULAÇÃO DE STRING"/>
          <p:cNvSpPr txBox="1"/>
          <p:nvPr/>
        </p:nvSpPr>
        <p:spPr>
          <a:xfrm>
            <a:off x="978606" y="3059329"/>
            <a:ext cx="10206222" cy="960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 defTabSz="668655">
              <a:spcBef>
                <a:spcPts val="3100"/>
              </a:spcBef>
              <a:defRPr b="1" sz="3645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METODOS PARA MANIPULAÇÃO DE STRING</a:t>
            </a:r>
          </a:p>
        </p:txBody>
      </p:sp>
      <p:pic>
        <p:nvPicPr>
          <p:cNvPr id="509" name="Imagem" descr="Image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8111" y="3768090"/>
            <a:ext cx="21640815" cy="9759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ipos e estruturas de d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2400"/>
            </a:lvl1pPr>
          </a:lstStyle>
          <a:p>
            <a:pPr/>
            <a:r>
              <a:t>Tipos e estruturas de dados</a:t>
            </a:r>
          </a:p>
        </p:txBody>
      </p:sp>
      <p:sp>
        <p:nvSpPr>
          <p:cNvPr id="512" name="Tipo byt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018645" indent="-1018645">
              <a:buClr>
                <a:schemeClr val="accent1"/>
              </a:buClr>
              <a:buSzPct val="104999"/>
              <a:buFont typeface="Avenir Next"/>
              <a:buChar char="‣"/>
            </a:lvl1pPr>
          </a:lstStyle>
          <a:p>
            <a:pPr/>
            <a:r>
              <a:t>Tipo byte</a:t>
            </a:r>
          </a:p>
        </p:txBody>
      </p:sp>
      <p:sp>
        <p:nvSpPr>
          <p:cNvPr id="513" name="Byte"/>
          <p:cNvSpPr txBox="1"/>
          <p:nvPr/>
        </p:nvSpPr>
        <p:spPr>
          <a:xfrm>
            <a:off x="13379576" y="977892"/>
            <a:ext cx="8856981" cy="62230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71500" tIns="571500" rIns="571500" bIns="5715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cap="all" sz="40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Byte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516" name="Tipo byte - byte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byte - byte</a:t>
            </a:r>
          </a:p>
        </p:txBody>
      </p:sp>
      <p:pic>
        <p:nvPicPr>
          <p:cNvPr id="517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519" name="Bytes:"/>
          <p:cNvSpPr txBox="1"/>
          <p:nvPr>
            <p:ph type="body" sz="quarter" idx="1"/>
          </p:nvPr>
        </p:nvSpPr>
        <p:spPr>
          <a:xfrm>
            <a:off x="574847" y="4690445"/>
            <a:ext cx="9210017" cy="1244601"/>
          </a:xfrm>
          <a:prstGeom prst="rect">
            <a:avLst/>
          </a:prstGeom>
        </p:spPr>
        <p:txBody>
          <a:bodyPr/>
          <a:lstStyle>
            <a:lvl1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Bytes:</a:t>
            </a:r>
          </a:p>
        </p:txBody>
      </p:sp>
      <p:sp>
        <p:nvSpPr>
          <p:cNvPr id="520" name="Linha"/>
          <p:cNvSpPr/>
          <p:nvPr/>
        </p:nvSpPr>
        <p:spPr>
          <a:xfrm flipV="1">
            <a:off x="8128303" y="5463878"/>
            <a:ext cx="1" cy="7810259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1" name="Convertendo byte em str e vice-versa:"/>
          <p:cNvSpPr txBox="1"/>
          <p:nvPr/>
        </p:nvSpPr>
        <p:spPr>
          <a:xfrm>
            <a:off x="9086474" y="4891891"/>
            <a:ext cx="921001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02708" indent="-502708" algn="just" defTabSz="784225">
              <a:spcBef>
                <a:spcPts val="0"/>
              </a:spcBef>
              <a:buSzPct val="40000"/>
              <a:buBlip>
                <a:blip r:embed="rId4"/>
              </a:buBlip>
              <a:defRPr sz="3800">
                <a:solidFill>
                  <a:srgbClr val="5E5E5E"/>
                </a:solidFill>
              </a:defRPr>
            </a:pPr>
            <a:r>
              <a:t>Convertendo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byte</a:t>
            </a:r>
            <a:r>
              <a:t> em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str </a:t>
            </a:r>
            <a:r>
              <a:t>e vice-versa:</a:t>
            </a:r>
          </a:p>
        </p:txBody>
      </p:sp>
      <p:sp>
        <p:nvSpPr>
          <p:cNvPr id="522" name="Byte: diferente de string, um string de bytes é uma sequência de caracteres Unicode."/>
          <p:cNvSpPr txBox="1"/>
          <p:nvPr/>
        </p:nvSpPr>
        <p:spPr>
          <a:xfrm>
            <a:off x="978606" y="3059329"/>
            <a:ext cx="21477089" cy="15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 defTabSz="784225">
              <a:spcBef>
                <a:spcPts val="3700"/>
              </a:spcBef>
              <a:defRPr b="1" sz="4275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Byte: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diferente de string, um string de bytes é uma sequência de caracteres Unicode.</a:t>
            </a:r>
          </a:p>
        </p:txBody>
      </p:sp>
      <p:pic>
        <p:nvPicPr>
          <p:cNvPr id="523" name="Captura de tela 2018-08-02 14.01.02.png" descr="Captura de tela 2018-08-02 14.01.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3596" y="6250790"/>
            <a:ext cx="5866275" cy="2972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Captura de tela 2018-08-02 14.01.11.png" descr="Captura de tela 2018-08-02 14.01.1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7094" y="9215790"/>
            <a:ext cx="6593039" cy="2871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Captura de tela 2018-08-02 14.08.30.png" descr="Captura de tela 2018-08-02 14.08.3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10396" y="6153244"/>
            <a:ext cx="14946861" cy="1526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Captura de tela 2018-08-02 14.08.38.png" descr="Captura de tela 2018-08-02 14.08.3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56280" y="7780954"/>
            <a:ext cx="14946861" cy="1832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Captura de tela 2018-08-02 14.10.40.png" descr="Captura de tela 2018-08-02 14.10.40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896223" y="9761891"/>
            <a:ext cx="7878070" cy="1498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pos e estruturas de d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2400"/>
            </a:lvl1pPr>
          </a:lstStyle>
          <a:p>
            <a:pPr/>
            <a:r>
              <a:t>Tipos e estruturas de dados</a:t>
            </a:r>
          </a:p>
        </p:txBody>
      </p:sp>
      <p:sp>
        <p:nvSpPr>
          <p:cNvPr id="530" name="Tipo lista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018645" indent="-1018645">
              <a:buClr>
                <a:schemeClr val="accent1"/>
              </a:buClr>
              <a:buSzPct val="104999"/>
              <a:buFont typeface="Avenir Next"/>
              <a:buChar char="‣"/>
            </a:lvl1pPr>
          </a:lstStyle>
          <a:p>
            <a:pPr/>
            <a:r>
              <a:t>Tipo lista</a:t>
            </a:r>
          </a:p>
        </p:txBody>
      </p:sp>
      <p:sp>
        <p:nvSpPr>
          <p:cNvPr id="531" name="List"/>
          <p:cNvSpPr txBox="1"/>
          <p:nvPr/>
        </p:nvSpPr>
        <p:spPr>
          <a:xfrm>
            <a:off x="13897736" y="977892"/>
            <a:ext cx="7820661" cy="62230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71500" tIns="571500" rIns="571500" bIns="5715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cap="all" sz="40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534" name="Tipo lista - list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lista - list</a:t>
            </a:r>
          </a:p>
        </p:txBody>
      </p:sp>
      <p:pic>
        <p:nvPicPr>
          <p:cNvPr id="535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537" name="Lista de objetos inteiros e strings:"/>
          <p:cNvSpPr txBox="1"/>
          <p:nvPr>
            <p:ph type="body" sz="quarter" idx="1"/>
          </p:nvPr>
        </p:nvSpPr>
        <p:spPr>
          <a:xfrm>
            <a:off x="1286718" y="4690445"/>
            <a:ext cx="9210017" cy="1244601"/>
          </a:xfrm>
          <a:prstGeom prst="rect">
            <a:avLst/>
          </a:prstGeom>
        </p:spPr>
        <p:txBody>
          <a:bodyPr/>
          <a:lstStyle>
            <a:lvl1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Lista de objetos inteiros e strings:</a:t>
            </a:r>
          </a:p>
        </p:txBody>
      </p:sp>
      <p:sp>
        <p:nvSpPr>
          <p:cNvPr id="538" name="Linha"/>
          <p:cNvSpPr/>
          <p:nvPr/>
        </p:nvSpPr>
        <p:spPr>
          <a:xfrm flipV="1">
            <a:off x="11784730" y="3781275"/>
            <a:ext cx="1" cy="8795050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9" name="Acessando e alterando os elementos da lista"/>
          <p:cNvSpPr txBox="1"/>
          <p:nvPr/>
        </p:nvSpPr>
        <p:spPr>
          <a:xfrm>
            <a:off x="12678185" y="3658480"/>
            <a:ext cx="921001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439208" indent="-439208" algn="just" defTabSz="685165">
              <a:spcBef>
                <a:spcPts val="0"/>
              </a:spcBef>
              <a:buSzPct val="40000"/>
              <a:buBlip>
                <a:blip r:embed="rId4"/>
              </a:buBlip>
              <a:defRPr sz="3320">
                <a:solidFill>
                  <a:srgbClr val="5E5E5E"/>
                </a:solidFill>
              </a:defRPr>
            </a:lvl1pPr>
          </a:lstStyle>
          <a:p>
            <a:pPr/>
            <a:r>
              <a:t>Acessando e alterando os elementos da lista</a:t>
            </a:r>
          </a:p>
        </p:txBody>
      </p:sp>
      <p:sp>
        <p:nvSpPr>
          <p:cNvPr id="540" name="List: uma sequência de objetos."/>
          <p:cNvSpPr txBox="1"/>
          <p:nvPr/>
        </p:nvSpPr>
        <p:spPr>
          <a:xfrm>
            <a:off x="978606" y="3059329"/>
            <a:ext cx="8702218" cy="15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>
              <a:spcBef>
                <a:spcPts val="3900"/>
              </a:spcBef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List: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uma sequência de objetos.</a:t>
            </a:r>
          </a:p>
        </p:txBody>
      </p:sp>
      <p:pic>
        <p:nvPicPr>
          <p:cNvPr id="541" name="Captura de tela 2018-08-02 14.16.57.png" descr="Captura de tela 2018-08-02 14.16.5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46693" y="5864633"/>
            <a:ext cx="4651939" cy="2283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Captura de tela 2018-08-02 14.17.25.png" descr="Captura de tela 2018-08-02 14.17.2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24892" y="8322943"/>
            <a:ext cx="8118577" cy="168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Captura de tela 2018-08-02 14.19.46.png" descr="Captura de tela 2018-08-02 14.19.4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072726" y="4282332"/>
            <a:ext cx="6128248" cy="2060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Captura de tela 2018-08-02 14.19.52.png" descr="Captura de tela 2018-08-02 14.19.5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072726" y="6413499"/>
            <a:ext cx="6445141" cy="2377306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Lista vazia:"/>
          <p:cNvSpPr txBox="1"/>
          <p:nvPr/>
        </p:nvSpPr>
        <p:spPr>
          <a:xfrm>
            <a:off x="12678185" y="8861145"/>
            <a:ext cx="921001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Lista vazia:</a:t>
            </a:r>
          </a:p>
        </p:txBody>
      </p:sp>
      <p:pic>
        <p:nvPicPr>
          <p:cNvPr id="546" name="Captura de tela 2018-08-02 14.21.13.png" descr="Captura de tela 2018-08-02 14.21.13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072726" y="9761891"/>
            <a:ext cx="4783269" cy="2003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181" name="Características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Características </a:t>
            </a:r>
          </a:p>
        </p:txBody>
      </p:sp>
      <p:sp>
        <p:nvSpPr>
          <p:cNvPr id="182" name="Python: linguagem de programação multiparadigma: script, modular / funcional e ordenado a objetos:…"/>
          <p:cNvSpPr txBox="1"/>
          <p:nvPr>
            <p:ph type="body" sz="half" idx="1"/>
          </p:nvPr>
        </p:nvSpPr>
        <p:spPr>
          <a:xfrm>
            <a:off x="762000" y="3289300"/>
            <a:ext cx="12522135" cy="8585200"/>
          </a:xfrm>
          <a:prstGeom prst="rect">
            <a:avLst/>
          </a:prstGeom>
        </p:spPr>
        <p:txBody>
          <a:bodyPr/>
          <a:lstStyle/>
          <a:p>
            <a:pPr marL="0" indent="0" algn="just">
              <a:buSzTx/>
              <a:buNone/>
              <a:defRPr sz="4000">
                <a:solidFill>
                  <a:srgbClr val="5E5E5E"/>
                </a:solidFill>
              </a:defRPr>
            </a:pPr>
            <a:r>
              <a:t>Python: linguagem de programação multiparadigma: script, modular / funcional e ordenado a objetos:</a:t>
            </a:r>
          </a:p>
          <a:p>
            <a:pPr lvl="1" algn="just">
              <a:spcBef>
                <a:spcPts val="0"/>
              </a:spcBef>
              <a:buChar char="•"/>
              <a:defRPr sz="4000">
                <a:solidFill>
                  <a:srgbClr val="5E5E5E"/>
                </a:solidFill>
              </a:defRPr>
            </a:pPr>
            <a:r>
              <a:t>Sintaxe clara</a:t>
            </a:r>
          </a:p>
          <a:p>
            <a:pPr lvl="1" algn="just">
              <a:spcBef>
                <a:spcPts val="0"/>
              </a:spcBef>
              <a:buChar char="•"/>
              <a:defRPr sz="4000">
                <a:solidFill>
                  <a:srgbClr val="5E5E5E"/>
                </a:solidFill>
              </a:defRPr>
            </a:pPr>
            <a:r>
              <a:t>Estruturas de dados</a:t>
            </a:r>
          </a:p>
          <a:p>
            <a:pPr lvl="1" algn="just">
              <a:spcBef>
                <a:spcPts val="0"/>
              </a:spcBef>
              <a:buChar char="•"/>
              <a:defRPr sz="4000">
                <a:solidFill>
                  <a:srgbClr val="5E5E5E"/>
                </a:solidFill>
              </a:defRPr>
            </a:pPr>
            <a:r>
              <a:t>Quantidade elevada de bibliotecas para diversas finalidades</a:t>
            </a:r>
          </a:p>
          <a:p>
            <a:pPr lvl="1" algn="just">
              <a:spcBef>
                <a:spcPts val="0"/>
              </a:spcBef>
              <a:buChar char="•"/>
              <a:defRPr sz="4000">
                <a:solidFill>
                  <a:srgbClr val="5E5E5E"/>
                </a:solidFill>
              </a:defRPr>
            </a:pPr>
            <a:r>
              <a:t>Desenvolvimento para script, desktop, web e  mobile</a:t>
            </a:r>
          </a:p>
          <a:p>
            <a:pPr lvl="1" algn="just">
              <a:spcBef>
                <a:spcPts val="0"/>
              </a:spcBef>
              <a:buChar char="•"/>
              <a:defRPr sz="4000">
                <a:solidFill>
                  <a:srgbClr val="5E5E5E"/>
                </a:solidFill>
              </a:defRPr>
            </a:pPr>
            <a:r>
              <a:t>Permite adicionar frameworks de terceiros</a:t>
            </a:r>
          </a:p>
          <a:p>
            <a:pPr lvl="1" algn="just">
              <a:spcBef>
                <a:spcPts val="0"/>
              </a:spcBef>
              <a:buChar char="•"/>
              <a:defRPr sz="4000">
                <a:solidFill>
                  <a:srgbClr val="5E5E5E"/>
                </a:solidFill>
              </a:defRPr>
            </a:pPr>
            <a:r>
              <a:t>Linguagem fortemente ligada à infraestrutura</a:t>
            </a:r>
          </a:p>
        </p:txBody>
      </p:sp>
      <p:pic>
        <p:nvPicPr>
          <p:cNvPr id="183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Captura de tela 2018-08-02 03.15.56.png" descr="Captura de tela 2018-08-02 03.15.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25322" y="4890982"/>
            <a:ext cx="9501722" cy="5381835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www.python.org"/>
          <p:cNvSpPr txBox="1"/>
          <p:nvPr/>
        </p:nvSpPr>
        <p:spPr>
          <a:xfrm>
            <a:off x="16020462" y="3289299"/>
            <a:ext cx="651144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www.python.org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549" name="Tipo lista - list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lista - list</a:t>
            </a:r>
          </a:p>
        </p:txBody>
      </p:sp>
      <p:pic>
        <p:nvPicPr>
          <p:cNvPr id="550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552" name="Indexação positiva"/>
          <p:cNvSpPr txBox="1"/>
          <p:nvPr>
            <p:ph type="body" sz="quarter" idx="1"/>
          </p:nvPr>
        </p:nvSpPr>
        <p:spPr>
          <a:xfrm>
            <a:off x="883088" y="4025643"/>
            <a:ext cx="9210017" cy="1244601"/>
          </a:xfrm>
          <a:prstGeom prst="rect">
            <a:avLst/>
          </a:prstGeom>
        </p:spPr>
        <p:txBody>
          <a:bodyPr/>
          <a:lstStyle>
            <a:lvl1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Indexação positiva</a:t>
            </a:r>
          </a:p>
        </p:txBody>
      </p:sp>
      <p:sp>
        <p:nvSpPr>
          <p:cNvPr id="553" name="Linha"/>
          <p:cNvSpPr/>
          <p:nvPr/>
        </p:nvSpPr>
        <p:spPr>
          <a:xfrm flipV="1">
            <a:off x="8555690" y="4510311"/>
            <a:ext cx="1" cy="8795050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4" name="Fatiamento de listas"/>
          <p:cNvSpPr txBox="1"/>
          <p:nvPr/>
        </p:nvSpPr>
        <p:spPr>
          <a:xfrm>
            <a:off x="12559471" y="3017155"/>
            <a:ext cx="921001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Fatiamento de listas</a:t>
            </a:r>
          </a:p>
        </p:txBody>
      </p:sp>
      <p:sp>
        <p:nvSpPr>
          <p:cNvPr id="555" name="List: uma sequência de objetos."/>
          <p:cNvSpPr txBox="1"/>
          <p:nvPr/>
        </p:nvSpPr>
        <p:spPr>
          <a:xfrm>
            <a:off x="978606" y="3059329"/>
            <a:ext cx="9510410" cy="1160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>
              <a:spcBef>
                <a:spcPts val="3900"/>
              </a:spcBef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List: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uma sequência de objetos.</a:t>
            </a:r>
          </a:p>
        </p:txBody>
      </p:sp>
      <p:sp>
        <p:nvSpPr>
          <p:cNvPr id="556" name="Indexação negativa"/>
          <p:cNvSpPr txBox="1"/>
          <p:nvPr/>
        </p:nvSpPr>
        <p:spPr>
          <a:xfrm>
            <a:off x="883088" y="7568845"/>
            <a:ext cx="921001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Indexação negativa</a:t>
            </a:r>
          </a:p>
        </p:txBody>
      </p:sp>
      <p:pic>
        <p:nvPicPr>
          <p:cNvPr id="557" name="Captura de Tela 2018-09-22 às 00.32.42.png" descr="Captura de Tela 2018-09-22 às 00.32.4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8320" y="4719209"/>
            <a:ext cx="6347035" cy="2350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Captura de Tela 2018-09-22 às 00.38.27.png" descr="Captura de Tela 2018-09-22 às 00.38.2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1124" y="8432286"/>
            <a:ext cx="5921427" cy="2232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Captura de Tela 2018-09-22 às 00.39.20.png" descr="Captura de Tela 2018-09-22 às 00.39.2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516026" y="3876410"/>
            <a:ext cx="6347035" cy="2381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Captura de Tela 2018-09-22 às 00.40.13.png" descr="Captura de Tela 2018-09-22 às 00.40.1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516026" y="6604657"/>
            <a:ext cx="6347035" cy="2356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Captura de Tela 2018-09-22 às 00.42.55.png" descr="Captura de Tela 2018-09-22 às 00.42.55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734496" y="3811730"/>
            <a:ext cx="7300194" cy="2510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Captura de Tela 2018-09-22 às 00.43.38.png" descr="Captura de Tela 2018-09-22 às 00.43.38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734496" y="6527286"/>
            <a:ext cx="6709607" cy="2510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Captura de Tela 2018-09-22 às 01.00.39.png" descr="Captura de Tela 2018-09-22 às 01.00.39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392437" y="9564880"/>
            <a:ext cx="10948824" cy="3494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566" name="Tipo lista - list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lista - list</a:t>
            </a:r>
          </a:p>
        </p:txBody>
      </p:sp>
      <p:pic>
        <p:nvPicPr>
          <p:cNvPr id="567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569" name="Copiando listas"/>
          <p:cNvSpPr txBox="1"/>
          <p:nvPr>
            <p:ph type="body" sz="quarter" idx="1"/>
          </p:nvPr>
        </p:nvSpPr>
        <p:spPr>
          <a:xfrm>
            <a:off x="1286718" y="4690445"/>
            <a:ext cx="9210017" cy="1244601"/>
          </a:xfrm>
          <a:prstGeom prst="rect">
            <a:avLst/>
          </a:prstGeom>
        </p:spPr>
        <p:txBody>
          <a:bodyPr/>
          <a:lstStyle>
            <a:lvl1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Copiando listas</a:t>
            </a:r>
          </a:p>
        </p:txBody>
      </p:sp>
      <p:sp>
        <p:nvSpPr>
          <p:cNvPr id="570" name="Linha"/>
          <p:cNvSpPr/>
          <p:nvPr/>
        </p:nvSpPr>
        <p:spPr>
          <a:xfrm flipV="1">
            <a:off x="11784730" y="3781275"/>
            <a:ext cx="1" cy="8795050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1" name="Profundidade da lista"/>
          <p:cNvSpPr txBox="1"/>
          <p:nvPr/>
        </p:nvSpPr>
        <p:spPr>
          <a:xfrm>
            <a:off x="12678185" y="3658480"/>
            <a:ext cx="1074852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Profundidade da lista</a:t>
            </a:r>
          </a:p>
        </p:txBody>
      </p:sp>
      <p:sp>
        <p:nvSpPr>
          <p:cNvPr id="572" name="List: uma sequência de objetos."/>
          <p:cNvSpPr txBox="1"/>
          <p:nvPr/>
        </p:nvSpPr>
        <p:spPr>
          <a:xfrm>
            <a:off x="978606" y="3059329"/>
            <a:ext cx="8702218" cy="15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>
              <a:spcBef>
                <a:spcPts val="3900"/>
              </a:spcBef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List: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uma sequência de objetos.</a:t>
            </a:r>
          </a:p>
        </p:txBody>
      </p:sp>
      <p:pic>
        <p:nvPicPr>
          <p:cNvPr id="573" name="Captura de Tela 2018-09-22 às 06.59.19.png" descr="Captura de Tela 2018-09-22 às 06.59.1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8970" y="5785901"/>
            <a:ext cx="4056807" cy="2636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Captura de Tela 2018-09-22 às 07.03.25.png" descr="Captura de Tela 2018-09-22 às 07.03.2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82236" y="8738551"/>
            <a:ext cx="3570275" cy="1589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Captura de Tela 2018-09-22 às 07.03.31.png" descr="Captura de Tela 2018-09-22 às 07.03.3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75641" y="10644166"/>
            <a:ext cx="2757238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Captura de Tela 2018-09-22 às 07.03.43.png" descr="Captura de Tela 2018-09-22 às 07.03.4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72891" y="10644166"/>
            <a:ext cx="3148993" cy="2071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Captura de Tela 2018-09-22 às 07.05.30.png" descr="Captura de Tela 2018-09-22 às 07.05.30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320248" y="4665591"/>
            <a:ext cx="11464401" cy="8456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580" name="Tipo lista - list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lista - list</a:t>
            </a:r>
          </a:p>
        </p:txBody>
      </p:sp>
      <p:pic>
        <p:nvPicPr>
          <p:cNvPr id="581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583" name="Linha"/>
          <p:cNvSpPr/>
          <p:nvPr/>
        </p:nvSpPr>
        <p:spPr>
          <a:xfrm flipV="1">
            <a:off x="11784730" y="3781275"/>
            <a:ext cx="1" cy="8795050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4" name="Profundidade da lista"/>
          <p:cNvSpPr txBox="1"/>
          <p:nvPr/>
        </p:nvSpPr>
        <p:spPr>
          <a:xfrm>
            <a:off x="1044144" y="4062110"/>
            <a:ext cx="1074852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Profundidade da lista</a:t>
            </a:r>
          </a:p>
        </p:txBody>
      </p:sp>
      <p:sp>
        <p:nvSpPr>
          <p:cNvPr id="585" name="List: uma sequência de objetos."/>
          <p:cNvSpPr txBox="1"/>
          <p:nvPr/>
        </p:nvSpPr>
        <p:spPr>
          <a:xfrm>
            <a:off x="978606" y="3059329"/>
            <a:ext cx="8702218" cy="15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>
              <a:spcBef>
                <a:spcPts val="3900"/>
              </a:spcBef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List: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uma sequência de objetos.</a:t>
            </a:r>
          </a:p>
        </p:txBody>
      </p:sp>
      <p:pic>
        <p:nvPicPr>
          <p:cNvPr id="586" name="Captura de Tela 2018-09-22 às 07.07.07.png" descr="Captura de Tela 2018-09-22 às 07.07.0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2115" y="4891891"/>
            <a:ext cx="10639463" cy="7842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Captura de Tela 2018-09-22 às 07.09.26.png" descr="Captura de Tela 2018-09-22 às 07.09.2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527883" y="3804558"/>
            <a:ext cx="11688293" cy="8421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590" name="Tipo lista - list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lista - list</a:t>
            </a:r>
          </a:p>
        </p:txBody>
      </p:sp>
      <p:pic>
        <p:nvPicPr>
          <p:cNvPr id="591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593" name="Linha"/>
          <p:cNvSpPr/>
          <p:nvPr/>
        </p:nvSpPr>
        <p:spPr>
          <a:xfrm flipV="1">
            <a:off x="11784730" y="3781275"/>
            <a:ext cx="1" cy="8795050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4" name="Profundidade da lista"/>
          <p:cNvSpPr txBox="1"/>
          <p:nvPr/>
        </p:nvSpPr>
        <p:spPr>
          <a:xfrm>
            <a:off x="1044144" y="4062110"/>
            <a:ext cx="1074852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Profundidade da lista</a:t>
            </a:r>
          </a:p>
        </p:txBody>
      </p:sp>
      <p:sp>
        <p:nvSpPr>
          <p:cNvPr id="595" name="List: uma sequência de objetos."/>
          <p:cNvSpPr txBox="1"/>
          <p:nvPr/>
        </p:nvSpPr>
        <p:spPr>
          <a:xfrm>
            <a:off x="978606" y="3059329"/>
            <a:ext cx="8702218" cy="15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>
              <a:spcBef>
                <a:spcPts val="3900"/>
              </a:spcBef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List: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uma sequência de objetos.</a:t>
            </a:r>
          </a:p>
        </p:txBody>
      </p:sp>
      <p:pic>
        <p:nvPicPr>
          <p:cNvPr id="596" name="Captura de Tela 2018-09-22 às 07.10.52.png" descr="Captura de Tela 2018-09-22 às 07.10.5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8908" y="5056566"/>
            <a:ext cx="11016131" cy="7753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Captura de Tela 2018-09-22 às 07.11.49.png" descr="Captura de Tela 2018-09-22 às 07.11.4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134422" y="3289300"/>
            <a:ext cx="12226984" cy="91311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600" name="Tipo lista - list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lista - list</a:t>
            </a:r>
          </a:p>
        </p:txBody>
      </p:sp>
      <p:pic>
        <p:nvPicPr>
          <p:cNvPr id="601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603" name="Linha"/>
          <p:cNvSpPr/>
          <p:nvPr/>
        </p:nvSpPr>
        <p:spPr>
          <a:xfrm flipV="1">
            <a:off x="11784730" y="3781275"/>
            <a:ext cx="1" cy="8795050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4" name="Profundidade da lista"/>
          <p:cNvSpPr txBox="1"/>
          <p:nvPr/>
        </p:nvSpPr>
        <p:spPr>
          <a:xfrm>
            <a:off x="1044144" y="4062110"/>
            <a:ext cx="1074852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Profundidade da lista</a:t>
            </a:r>
          </a:p>
        </p:txBody>
      </p:sp>
      <p:sp>
        <p:nvSpPr>
          <p:cNvPr id="605" name="List: uma sequência de objetos."/>
          <p:cNvSpPr txBox="1"/>
          <p:nvPr/>
        </p:nvSpPr>
        <p:spPr>
          <a:xfrm>
            <a:off x="978606" y="3059329"/>
            <a:ext cx="8702218" cy="15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>
              <a:spcBef>
                <a:spcPts val="3900"/>
              </a:spcBef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List: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uma sequência de objetos.</a:t>
            </a:r>
          </a:p>
        </p:txBody>
      </p:sp>
      <p:pic>
        <p:nvPicPr>
          <p:cNvPr id="606" name="Captura de Tela 2018-09-22 às 07.13.46.png" descr="Captura de Tela 2018-09-22 às 07.13.4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715" y="5319264"/>
            <a:ext cx="11589420" cy="8112595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Encontrando elementos com índice"/>
          <p:cNvSpPr txBox="1"/>
          <p:nvPr/>
        </p:nvSpPr>
        <p:spPr>
          <a:xfrm>
            <a:off x="12876414" y="3289300"/>
            <a:ext cx="10748527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Encontrando elementos com índice</a:t>
            </a:r>
          </a:p>
        </p:txBody>
      </p:sp>
      <p:pic>
        <p:nvPicPr>
          <p:cNvPr id="608" name="Captura de Tela 2018-09-22 às 07.15.04.png" descr="Captura de Tela 2018-09-22 às 07.15.0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689887" y="4412674"/>
            <a:ext cx="11121581" cy="3720675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Testando se pertence ou não ao conjunto"/>
          <p:cNvSpPr txBox="1"/>
          <p:nvPr/>
        </p:nvSpPr>
        <p:spPr>
          <a:xfrm>
            <a:off x="12876414" y="8164888"/>
            <a:ext cx="1074852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Testando se pertence ou não ao conjunto</a:t>
            </a:r>
          </a:p>
        </p:txBody>
      </p:sp>
      <p:pic>
        <p:nvPicPr>
          <p:cNvPr id="610" name="Captura de Tela 2018-09-22 às 07.17.47.png" descr="Captura de Tela 2018-09-22 às 07.17.4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787917" y="9066093"/>
            <a:ext cx="4490477" cy="179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1" name="Captura de Tela 2018-09-22 às 07.18.09.png" descr="Captura de Tela 2018-09-22 às 07.18.0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627711" y="9190883"/>
            <a:ext cx="6057200" cy="15418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Captura de Tela 2018-09-22 às 07.19.07.png" descr="Captura de Tela 2018-09-22 às 07.19.0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795878" y="11136323"/>
            <a:ext cx="9123414" cy="2280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615" name="Tipo lista - list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lista - list</a:t>
            </a:r>
          </a:p>
        </p:txBody>
      </p:sp>
      <p:pic>
        <p:nvPicPr>
          <p:cNvPr id="616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618" name="append(): adiciona ao final da lista:"/>
          <p:cNvSpPr txBox="1"/>
          <p:nvPr>
            <p:ph type="body" sz="quarter" idx="1"/>
          </p:nvPr>
        </p:nvSpPr>
        <p:spPr>
          <a:xfrm>
            <a:off x="1082766" y="4191844"/>
            <a:ext cx="9210017" cy="1244601"/>
          </a:xfrm>
          <a:prstGeom prst="rect">
            <a:avLst/>
          </a:prstGeom>
        </p:spPr>
        <p:txBody>
          <a:bodyPr/>
          <a:lstStyle/>
          <a:p>
            <a: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sz="4000">
                <a:solidFill>
                  <a:srgbClr val="5E5E5E"/>
                </a:solidFill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append():</a:t>
            </a:r>
            <a:r>
              <a:t> adiciona ao final da lista:</a:t>
            </a:r>
          </a:p>
        </p:txBody>
      </p:sp>
      <p:sp>
        <p:nvSpPr>
          <p:cNvPr id="619" name="Linha"/>
          <p:cNvSpPr/>
          <p:nvPr/>
        </p:nvSpPr>
        <p:spPr>
          <a:xfrm flipV="1">
            <a:off x="11784730" y="3781275"/>
            <a:ext cx="1" cy="8795050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20" name="list():Transforma uma string em lista de caracteres:"/>
          <p:cNvSpPr txBox="1"/>
          <p:nvPr/>
        </p:nvSpPr>
        <p:spPr>
          <a:xfrm>
            <a:off x="12678185" y="3658480"/>
            <a:ext cx="1074852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55083" indent="-455083" algn="just" defTabSz="709930">
              <a:spcBef>
                <a:spcPts val="0"/>
              </a:spcBef>
              <a:buSzPct val="40000"/>
              <a:buBlip>
                <a:blip r:embed="rId4"/>
              </a:buBlip>
              <a:defRPr sz="3440">
                <a:solidFill>
                  <a:srgbClr val="5E5E5E"/>
                </a:solidFill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list():</a:t>
            </a:r>
            <a:r>
              <a:t>Transforma uma string em lista de caracteres:</a:t>
            </a:r>
          </a:p>
        </p:txBody>
      </p:sp>
      <p:sp>
        <p:nvSpPr>
          <p:cNvPr id="621" name="List: uma sequência de objetos."/>
          <p:cNvSpPr txBox="1"/>
          <p:nvPr/>
        </p:nvSpPr>
        <p:spPr>
          <a:xfrm>
            <a:off x="978606" y="3059329"/>
            <a:ext cx="8702218" cy="15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>
              <a:spcBef>
                <a:spcPts val="3900"/>
              </a:spcBef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List: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uma sequência de objetos.</a:t>
            </a:r>
          </a:p>
        </p:txBody>
      </p:sp>
      <p:sp>
        <p:nvSpPr>
          <p:cNvPr id="622" name="Lista de strings:"/>
          <p:cNvSpPr txBox="1"/>
          <p:nvPr/>
        </p:nvSpPr>
        <p:spPr>
          <a:xfrm>
            <a:off x="12807616" y="6959600"/>
            <a:ext cx="9210017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Lista de strings:</a:t>
            </a:r>
          </a:p>
        </p:txBody>
      </p:sp>
      <p:pic>
        <p:nvPicPr>
          <p:cNvPr id="623" name="Captura de tela 2018-08-02 14.22.59.png" descr="Captura de tela 2018-08-02 14.22.5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10469" y="5197200"/>
            <a:ext cx="5063396" cy="316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Captura de tela 2018-08-02 14.25.14.png" descr="Captura de tela 2018-08-02 14.25.1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276677" y="4902200"/>
            <a:ext cx="9371036" cy="168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Captura de tela 2018-08-02 14.26.06.png" descr="Captura de tela 2018-08-02 14.26.0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365577" y="8125485"/>
            <a:ext cx="9496720" cy="3691820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insert(): inserir um elemento na lista"/>
          <p:cNvSpPr txBox="1"/>
          <p:nvPr/>
        </p:nvSpPr>
        <p:spPr>
          <a:xfrm>
            <a:off x="724707" y="8568830"/>
            <a:ext cx="921001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sz="4000">
                <a:solidFill>
                  <a:srgbClr val="5E5E5E"/>
                </a:solidFill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insert():</a:t>
            </a:r>
            <a:r>
              <a:t> inserir um elemento na lista</a:t>
            </a:r>
          </a:p>
        </p:txBody>
      </p:sp>
      <p:pic>
        <p:nvPicPr>
          <p:cNvPr id="627" name="Captura de Tela 2018-09-22 às 07.28.25.png" descr="Captura de Tela 2018-09-22 às 07.28.25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2566" y="9284472"/>
            <a:ext cx="10620501" cy="4560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630" name="Tipo lista - list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lista - list</a:t>
            </a:r>
          </a:p>
        </p:txBody>
      </p:sp>
      <p:pic>
        <p:nvPicPr>
          <p:cNvPr id="631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633" name="Removendo lista de elementos por índice"/>
          <p:cNvSpPr txBox="1"/>
          <p:nvPr>
            <p:ph type="body" sz="quarter" idx="1"/>
          </p:nvPr>
        </p:nvSpPr>
        <p:spPr>
          <a:xfrm>
            <a:off x="883088" y="4310558"/>
            <a:ext cx="9210017" cy="1244601"/>
          </a:xfrm>
          <a:prstGeom prst="rect">
            <a:avLst/>
          </a:prstGeom>
        </p:spPr>
        <p:txBody>
          <a:bodyPr/>
          <a:lstStyle>
            <a:lvl1pPr marL="444499" indent="-444499" algn="just" defTabSz="693419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b="1" sz="3359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Removendo lista de elementos por índice</a:t>
            </a:r>
          </a:p>
        </p:txBody>
      </p:sp>
      <p:sp>
        <p:nvSpPr>
          <p:cNvPr id="634" name="Linha"/>
          <p:cNvSpPr/>
          <p:nvPr/>
        </p:nvSpPr>
        <p:spPr>
          <a:xfrm flipV="1">
            <a:off x="11784730" y="3781275"/>
            <a:ext cx="1" cy="8795050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35" name="Removendo elemento por valor: remove()"/>
          <p:cNvSpPr txBox="1"/>
          <p:nvPr/>
        </p:nvSpPr>
        <p:spPr>
          <a:xfrm>
            <a:off x="744884" y="8004019"/>
            <a:ext cx="1074852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13291" indent="-513291" algn="just" defTabSz="800735">
              <a:spcBef>
                <a:spcPts val="0"/>
              </a:spcBef>
              <a:buSzPct val="40000"/>
              <a:buBlip>
                <a:blip r:embed="rId4"/>
              </a:buBlip>
              <a:defRPr b="1" sz="388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Removendo elemento por valor: remove()</a:t>
            </a:r>
          </a:p>
        </p:txBody>
      </p:sp>
      <p:sp>
        <p:nvSpPr>
          <p:cNvPr id="636" name="List: uma sequência de objetos."/>
          <p:cNvSpPr txBox="1"/>
          <p:nvPr/>
        </p:nvSpPr>
        <p:spPr>
          <a:xfrm>
            <a:off x="978606" y="3059329"/>
            <a:ext cx="8702218" cy="15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>
              <a:spcBef>
                <a:spcPts val="3900"/>
              </a:spcBef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List: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uma sequência de objetos.</a:t>
            </a:r>
          </a:p>
        </p:txBody>
      </p:sp>
      <p:pic>
        <p:nvPicPr>
          <p:cNvPr id="637" name="Captura de Tela 2018-09-22 às 07.25.46.png" descr="Captura de Tela 2018-09-22 às 07.25.4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9082" y="4891891"/>
            <a:ext cx="9714672" cy="3046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Captura de Tela 2018-09-22 às 07.27.02.png" descr="Captura de Tela 2018-09-22 às 07.27.0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1586" y="9002117"/>
            <a:ext cx="9994852" cy="2989664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Concatenando listas"/>
          <p:cNvSpPr txBox="1"/>
          <p:nvPr/>
        </p:nvSpPr>
        <p:spPr>
          <a:xfrm>
            <a:off x="12613023" y="3625951"/>
            <a:ext cx="1074852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Concatenando listas</a:t>
            </a:r>
          </a:p>
        </p:txBody>
      </p:sp>
      <p:pic>
        <p:nvPicPr>
          <p:cNvPr id="640" name="Captura de Tela 2018-09-22 às 07.29.40.png" descr="Captura de Tela 2018-09-22 às 07.29.4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328107" y="4548864"/>
            <a:ext cx="5666668" cy="3733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Captura de Tela 2018-09-22 às 07.31.25.png" descr="Captura de Tela 2018-09-22 às 07.31.25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009745" y="4738237"/>
            <a:ext cx="5880725" cy="2025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Captura de Tela 2018-09-22 às 07.31.51.png" descr="Captura de Tela 2018-09-22 às 07.31.51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862741" y="8268065"/>
            <a:ext cx="8702218" cy="21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645" name="Tipo lista - list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lista - list</a:t>
            </a:r>
          </a:p>
        </p:txBody>
      </p:sp>
      <p:pic>
        <p:nvPicPr>
          <p:cNvPr id="646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648" name="Rearranjando lista de elementos"/>
          <p:cNvSpPr txBox="1"/>
          <p:nvPr>
            <p:ph type="body" sz="quarter" idx="1"/>
          </p:nvPr>
        </p:nvSpPr>
        <p:spPr>
          <a:xfrm>
            <a:off x="883088" y="4310558"/>
            <a:ext cx="9210017" cy="1244601"/>
          </a:xfrm>
          <a:prstGeom prst="rect">
            <a:avLst/>
          </a:prstGeom>
        </p:spPr>
        <p:txBody>
          <a:bodyPr/>
          <a:lstStyle>
            <a:lvl1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Rearranjando lista de elementos</a:t>
            </a:r>
          </a:p>
        </p:txBody>
      </p:sp>
      <p:sp>
        <p:nvSpPr>
          <p:cNvPr id="649" name="Linha"/>
          <p:cNvSpPr/>
          <p:nvPr/>
        </p:nvSpPr>
        <p:spPr>
          <a:xfrm flipV="1">
            <a:off x="10474477" y="3781275"/>
            <a:ext cx="1" cy="8795050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50" name="List: uma sequência de objetos."/>
          <p:cNvSpPr txBox="1"/>
          <p:nvPr/>
        </p:nvSpPr>
        <p:spPr>
          <a:xfrm>
            <a:off x="978606" y="3059329"/>
            <a:ext cx="8702218" cy="15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>
              <a:spcBef>
                <a:spcPts val="3900"/>
              </a:spcBef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List: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uma sequência de objetos.</a:t>
            </a:r>
          </a:p>
        </p:txBody>
      </p:sp>
      <p:pic>
        <p:nvPicPr>
          <p:cNvPr id="651" name="Captura de Tela 2018-09-22 às 07.34.31.png" descr="Captura de Tela 2018-09-22 às 07.34.3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1352" y="5049418"/>
            <a:ext cx="6507647" cy="2483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Captura de Tela 2018-09-22 às 07.34.52.png" descr="Captura de Tela 2018-09-22 às 07.34.5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5153" y="7648757"/>
            <a:ext cx="8825887" cy="2468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Captura de Tela 2018-09-22 às 07.36.03.png" descr="Captura de Tela 2018-09-22 às 07.36.0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51788" y="10095307"/>
            <a:ext cx="8137063" cy="2249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4" name="Captura de Tela 2018-09-22 às 07.37.03.png" descr="Captura de Tela 2018-09-22 às 07.37.0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855849" y="3289300"/>
            <a:ext cx="13075177" cy="3080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5" name="Captura de Tela 2018-09-22 às 07.37.54.png" descr="Captura de Tela 2018-09-22 às 07.37.54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855849" y="6372357"/>
            <a:ext cx="4777282" cy="3759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Captura de Tela 2018-09-22 às 07.38.21.png" descr="Captura de Tela 2018-09-22 às 07.38.21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925603" y="6413499"/>
            <a:ext cx="8137062" cy="3377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Tipos e estruturas de d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2400"/>
            </a:lvl1pPr>
          </a:lstStyle>
          <a:p>
            <a:pPr/>
            <a:r>
              <a:t>Tipos e estruturas de dados</a:t>
            </a:r>
          </a:p>
        </p:txBody>
      </p:sp>
      <p:sp>
        <p:nvSpPr>
          <p:cNvPr id="659" name="Tipo dicionário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018645" indent="-1018645">
              <a:buClr>
                <a:schemeClr val="accent1"/>
              </a:buClr>
              <a:buSzPct val="104999"/>
              <a:buFont typeface="Avenir Next"/>
              <a:buChar char="‣"/>
            </a:lvl1pPr>
          </a:lstStyle>
          <a:p>
            <a:pPr/>
            <a:r>
              <a:t>Tipo dicionário</a:t>
            </a:r>
          </a:p>
        </p:txBody>
      </p:sp>
      <p:sp>
        <p:nvSpPr>
          <p:cNvPr id="660" name="DICT"/>
          <p:cNvSpPr txBox="1"/>
          <p:nvPr/>
        </p:nvSpPr>
        <p:spPr>
          <a:xfrm>
            <a:off x="13752956" y="977892"/>
            <a:ext cx="8110221" cy="62230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71500" tIns="571500" rIns="571500" bIns="5715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cap="all" sz="40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DICT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Captura de Tela 2018-09-22 às 18.14.49.png" descr="Captura de Tela 2018-09-22 às 18.14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0474" y="4260752"/>
            <a:ext cx="15923826" cy="9259574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664" name="Tipo dicionário - dict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dicionário - dict</a:t>
            </a:r>
          </a:p>
        </p:txBody>
      </p:sp>
      <p:pic>
        <p:nvPicPr>
          <p:cNvPr id="665" name="python.png" descr="pyth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 </a:t>
            </a:r>
          </a:p>
        </p:txBody>
      </p:sp>
      <p:sp>
        <p:nvSpPr>
          <p:cNvPr id="667" name="DICT: eles são delimitados por chaves e contêm pares de valores de chaves separados por vírgulas, com cada par vinculado por dois pontos:."/>
          <p:cNvSpPr txBox="1"/>
          <p:nvPr/>
        </p:nvSpPr>
        <p:spPr>
          <a:xfrm>
            <a:off x="978606" y="3059329"/>
            <a:ext cx="10103329" cy="2704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 defTabSz="685165">
              <a:spcBef>
                <a:spcPts val="3200"/>
              </a:spcBef>
              <a:defRPr b="1" sz="3734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DICT: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eles são delimitados por chaves e contêm pares de valores de chaves separados por vírgulas, com cada par vinculado por dois pontos:.</a:t>
            </a:r>
          </a:p>
        </p:txBody>
      </p:sp>
      <p:pic>
        <p:nvPicPr>
          <p:cNvPr id="668" name="Captura de Tela 2018-09-22 às 18.16.04.png" descr="Captura de Tela 2018-09-22 às 18.16.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0338" y="5840423"/>
            <a:ext cx="9199295" cy="2895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/>
          <a:p>
            <a:pPr/>
            <a:r>
              <a:t> introdução ao python</a:t>
            </a:r>
          </a:p>
        </p:txBody>
      </p:sp>
      <p:sp>
        <p:nvSpPr>
          <p:cNvPr id="188" name="Mercado python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Mercado python</a:t>
            </a:r>
          </a:p>
        </p:txBody>
      </p:sp>
      <p:pic>
        <p:nvPicPr>
          <p:cNvPr id="189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pic>
        <p:nvPicPr>
          <p:cNvPr id="191" name="Imagem" descr="Image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6399" y="3714594"/>
            <a:ext cx="2278840" cy="168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m" descr="Image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64031" y="3641015"/>
            <a:ext cx="3462656" cy="168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m" descr="Imagem"/>
          <p:cNvPicPr>
            <a:picLocks noChangeAspect="1"/>
          </p:cNvPicPr>
          <p:nvPr/>
        </p:nvPicPr>
        <p:blipFill>
          <a:blip r:embed="rId6">
            <a:extLst/>
          </a:blip>
          <a:srcRect l="22726" t="23432" r="20596" b="23432"/>
          <a:stretch>
            <a:fillRect/>
          </a:stretch>
        </p:blipFill>
        <p:spPr>
          <a:xfrm>
            <a:off x="1072530" y="5981359"/>
            <a:ext cx="2466636" cy="1016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m" descr="Imagem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776633" y="5687248"/>
            <a:ext cx="1837454" cy="1605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m" descr="Imagem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68306" y="7376292"/>
            <a:ext cx="3281309" cy="1968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Captura de tela 2018-08-02 03.24.16.png" descr="Captura de tela 2018-08-02 03.24.16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5400000">
            <a:off x="15556751" y="4578270"/>
            <a:ext cx="10142771" cy="7023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m" descr="Imagem"/>
          <p:cNvPicPr>
            <a:picLocks noChangeAspect="1"/>
          </p:cNvPicPr>
          <p:nvPr/>
        </p:nvPicPr>
        <p:blipFill>
          <a:blip r:embed="rId10">
            <a:extLst/>
          </a:blip>
          <a:srcRect l="0" t="25307" r="0" b="25307"/>
          <a:stretch>
            <a:fillRect/>
          </a:stretch>
        </p:blipFill>
        <p:spPr>
          <a:xfrm>
            <a:off x="4482491" y="7561430"/>
            <a:ext cx="4425684" cy="1457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m" descr="Imagem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25732" y="9065273"/>
            <a:ext cx="3462655" cy="1822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Captura de tela 2018-08-02 03.24.27.png" descr="Captura de tela 2018-08-02 03.24.27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5400000">
            <a:off x="10800788" y="2427377"/>
            <a:ext cx="5681927" cy="6853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m" descr="Imagem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51364" y="10934411"/>
            <a:ext cx="3324663" cy="1456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m" descr="Imagem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790359" y="8909584"/>
            <a:ext cx="3810001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m" descr="Imagem"/>
          <p:cNvPicPr>
            <a:picLocks noChangeAspect="1"/>
          </p:cNvPicPr>
          <p:nvPr/>
        </p:nvPicPr>
        <p:blipFill>
          <a:blip r:embed="rId15">
            <a:extLst/>
          </a:blip>
          <a:srcRect l="12877" t="26332" r="14532" b="26332"/>
          <a:stretch>
            <a:fillRect/>
          </a:stretch>
        </p:blipFill>
        <p:spPr>
          <a:xfrm>
            <a:off x="4769523" y="11249673"/>
            <a:ext cx="3851797" cy="10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Captura de tela 2018-08-02 03.24.41.png" descr="Captura de tela 2018-08-02 03.24.41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 rot="5400000">
            <a:off x="11617996" y="7483074"/>
            <a:ext cx="4612264" cy="6114744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Fonte: https://python.org.br/empresas/"/>
          <p:cNvSpPr txBox="1"/>
          <p:nvPr/>
        </p:nvSpPr>
        <p:spPr>
          <a:xfrm>
            <a:off x="11883252" y="12869839"/>
            <a:ext cx="744055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rgbClr val="0096FF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>
                <a:solidFill>
                  <a:srgbClr val="000000"/>
                </a:solidFill>
              </a:rPr>
              <a:t>Fonte: </a:t>
            </a:r>
            <a:r>
              <a:t>https://python.org.br/empresas/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671" name="Tipo dicionário - dict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dicionário - dict</a:t>
            </a:r>
          </a:p>
        </p:txBody>
      </p:sp>
      <p:pic>
        <p:nvPicPr>
          <p:cNvPr id="672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674" name="Dicionário:"/>
          <p:cNvSpPr txBox="1"/>
          <p:nvPr>
            <p:ph type="body" sz="quarter" idx="1"/>
          </p:nvPr>
        </p:nvSpPr>
        <p:spPr>
          <a:xfrm>
            <a:off x="1027856" y="4528656"/>
            <a:ext cx="9210017" cy="1244601"/>
          </a:xfrm>
          <a:prstGeom prst="rect">
            <a:avLst/>
          </a:prstGeom>
        </p:spPr>
        <p:txBody>
          <a:bodyPr/>
          <a:lstStyle>
            <a:lvl1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Dicionário:</a:t>
            </a:r>
          </a:p>
        </p:txBody>
      </p:sp>
      <p:sp>
        <p:nvSpPr>
          <p:cNvPr id="675" name="Linha"/>
          <p:cNvSpPr/>
          <p:nvPr/>
        </p:nvSpPr>
        <p:spPr>
          <a:xfrm flipV="1">
            <a:off x="12430017" y="3781275"/>
            <a:ext cx="1" cy="8795050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76" name="Alterando um elemento do dicionário:"/>
          <p:cNvSpPr txBox="1"/>
          <p:nvPr/>
        </p:nvSpPr>
        <p:spPr>
          <a:xfrm>
            <a:off x="12678185" y="3658480"/>
            <a:ext cx="1074852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Alterando um elemento do dicionário:</a:t>
            </a:r>
          </a:p>
        </p:txBody>
      </p:sp>
      <p:sp>
        <p:nvSpPr>
          <p:cNvPr id="677" name="DICT: mapeia Key em valores."/>
          <p:cNvSpPr txBox="1"/>
          <p:nvPr/>
        </p:nvSpPr>
        <p:spPr>
          <a:xfrm>
            <a:off x="978606" y="3059329"/>
            <a:ext cx="8702218" cy="15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>
              <a:spcBef>
                <a:spcPts val="3900"/>
              </a:spcBef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DICT: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mapeia Key em valores.</a:t>
            </a:r>
          </a:p>
        </p:txBody>
      </p:sp>
      <p:sp>
        <p:nvSpPr>
          <p:cNvPr id="678" name="Localizando um elemento:"/>
          <p:cNvSpPr txBox="1"/>
          <p:nvPr/>
        </p:nvSpPr>
        <p:spPr>
          <a:xfrm>
            <a:off x="1027856" y="7533313"/>
            <a:ext cx="921001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Localizando um elemento:</a:t>
            </a:r>
          </a:p>
        </p:txBody>
      </p:sp>
      <p:pic>
        <p:nvPicPr>
          <p:cNvPr id="679" name="Captura de tela 2018-08-02 14.29.31.png" descr="Captura de tela 2018-08-02 14.29.3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1853" y="5609094"/>
            <a:ext cx="10600961" cy="1809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Captura de tela 2018-08-02 14.30.38.png" descr="Captura de tela 2018-08-02 14.30.3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77433" y="8892213"/>
            <a:ext cx="7561472" cy="3313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1" name="Captura de tela 2018-08-02 14.32.10.png" descr="Captura de tela 2018-08-02 14.32.1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293010" y="4864350"/>
            <a:ext cx="9210017" cy="2673093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Dicionário vazio:"/>
          <p:cNvSpPr txBox="1"/>
          <p:nvPr/>
        </p:nvSpPr>
        <p:spPr>
          <a:xfrm>
            <a:off x="12678185" y="8153589"/>
            <a:ext cx="1074852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Dicionário vazio:</a:t>
            </a:r>
          </a:p>
        </p:txBody>
      </p:sp>
      <p:pic>
        <p:nvPicPr>
          <p:cNvPr id="683" name="Captura de tela 2018-08-02 14.32.57.png" descr="Captura de tela 2018-08-02 14.32.5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410854" y="9256572"/>
            <a:ext cx="5111641" cy="2085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686" name="Tipo dicionário - dict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dicionário - dict</a:t>
            </a:r>
          </a:p>
        </p:txBody>
      </p:sp>
      <p:pic>
        <p:nvPicPr>
          <p:cNvPr id="687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689" name="Construtor dict:"/>
          <p:cNvSpPr txBox="1"/>
          <p:nvPr>
            <p:ph type="body" sz="quarter" idx="1"/>
          </p:nvPr>
        </p:nvSpPr>
        <p:spPr>
          <a:xfrm>
            <a:off x="1027856" y="3576156"/>
            <a:ext cx="9210017" cy="1244601"/>
          </a:xfrm>
          <a:prstGeom prst="rect">
            <a:avLst/>
          </a:prstGeom>
        </p:spPr>
        <p:txBody>
          <a:bodyPr/>
          <a:lstStyle/>
          <a:p>
            <a: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sz="4000">
                <a:solidFill>
                  <a:srgbClr val="5E5E5E"/>
                </a:solidFill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Construtor dict</a:t>
            </a:r>
            <a:r>
              <a:t>:</a:t>
            </a:r>
          </a:p>
        </p:txBody>
      </p:sp>
      <p:sp>
        <p:nvSpPr>
          <p:cNvPr id="690" name="Linha"/>
          <p:cNvSpPr/>
          <p:nvPr/>
        </p:nvSpPr>
        <p:spPr>
          <a:xfrm flipV="1">
            <a:off x="12430017" y="3781275"/>
            <a:ext cx="1" cy="8795050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91" name="Copiando dicionários"/>
          <p:cNvSpPr txBox="1"/>
          <p:nvPr/>
        </p:nvSpPr>
        <p:spPr>
          <a:xfrm>
            <a:off x="12630699" y="3056412"/>
            <a:ext cx="1074852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Copiando dicionários</a:t>
            </a:r>
          </a:p>
        </p:txBody>
      </p:sp>
      <p:sp>
        <p:nvSpPr>
          <p:cNvPr id="692" name="Atualizando dicionários"/>
          <p:cNvSpPr txBox="1"/>
          <p:nvPr/>
        </p:nvSpPr>
        <p:spPr>
          <a:xfrm>
            <a:off x="12630699" y="8130947"/>
            <a:ext cx="1074852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Atualizando dicionários</a:t>
            </a:r>
          </a:p>
        </p:txBody>
      </p:sp>
      <p:pic>
        <p:nvPicPr>
          <p:cNvPr id="693" name="Captura de Tela 2018-09-22 às 18.51.08.png" descr="Captura de Tela 2018-09-22 às 18.51.0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9606" y="4967771"/>
            <a:ext cx="10988757" cy="2694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94" name="Captura de Tela 2018-09-22 às 18.52.27.png" descr="Captura de Tela 2018-09-22 às 18.52.2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7008" y="8376939"/>
            <a:ext cx="11683783" cy="1542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Captura de Tela 2018-09-22 às 18.58.05.png" descr="Captura de Tela 2018-09-22 às 18.58.0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620510" y="3848378"/>
            <a:ext cx="11220193" cy="2399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96" name="Captura de Tela 2018-09-22 às 18.58.43.png" descr="Captura de Tela 2018-09-22 às 18.58.4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673227" y="6095103"/>
            <a:ext cx="11114759" cy="2045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Captura de Tela 2018-09-23 às 04.28.31.png" descr="Captura de Tela 2018-09-23 às 04.28.31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939244" y="8914565"/>
            <a:ext cx="10463512" cy="2545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8" name="Captura de Tela 2018-09-23 às 04.29.37.png" descr="Captura de Tela 2018-09-23 às 04.29.37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939244" y="11466721"/>
            <a:ext cx="8821465" cy="2308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701" name="Tipo dicionário - dict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dicionário - dict</a:t>
            </a:r>
          </a:p>
        </p:txBody>
      </p:sp>
      <p:pic>
        <p:nvPicPr>
          <p:cNvPr id="702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704" name="Interando sobre a chave dos dicionários"/>
          <p:cNvSpPr txBox="1"/>
          <p:nvPr>
            <p:ph type="body" sz="quarter" idx="1"/>
          </p:nvPr>
        </p:nvSpPr>
        <p:spPr>
          <a:xfrm>
            <a:off x="1027856" y="3576156"/>
            <a:ext cx="9210017" cy="1244601"/>
          </a:xfrm>
          <a:prstGeom prst="rect">
            <a:avLst/>
          </a:prstGeom>
        </p:spPr>
        <p:txBody>
          <a:bodyPr/>
          <a:lstStyle>
            <a:lvl1pPr marL="465666" indent="-465666" algn="just" defTabSz="726440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b="1" sz="352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Interando sobre a chave dos dicionários</a:t>
            </a:r>
          </a:p>
        </p:txBody>
      </p:sp>
      <p:sp>
        <p:nvSpPr>
          <p:cNvPr id="705" name="Linha"/>
          <p:cNvSpPr/>
          <p:nvPr/>
        </p:nvSpPr>
        <p:spPr>
          <a:xfrm flipV="1">
            <a:off x="12430017" y="3781275"/>
            <a:ext cx="1" cy="8795050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06" name="Interando só sobre os valores do dicionário"/>
          <p:cNvSpPr txBox="1"/>
          <p:nvPr/>
        </p:nvSpPr>
        <p:spPr>
          <a:xfrm>
            <a:off x="12630699" y="3056412"/>
            <a:ext cx="1074852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02708" indent="-502708" algn="just" defTabSz="784225">
              <a:spcBef>
                <a:spcPts val="0"/>
              </a:spcBef>
              <a:buSzPct val="40000"/>
              <a:buBlip>
                <a:blip r:embed="rId4"/>
              </a:buBlip>
              <a:defRPr b="1" sz="38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Interando só sobre os valores do dicionário</a:t>
            </a:r>
          </a:p>
        </p:txBody>
      </p:sp>
      <p:pic>
        <p:nvPicPr>
          <p:cNvPr id="707" name="Captura de Tela 2018-09-23 às 04.39.19.png" descr="Captura de Tela 2018-09-23 às 04.39.1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741" y="4576890"/>
            <a:ext cx="11982358" cy="6850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8" name="Captura de Tela 2018-09-23 às 04.42.15.png" descr="Captura de Tela 2018-09-23 às 04.42.1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859935" y="3768295"/>
            <a:ext cx="5141691" cy="4542471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Interando só sobre as keys"/>
          <p:cNvSpPr txBox="1"/>
          <p:nvPr/>
        </p:nvSpPr>
        <p:spPr>
          <a:xfrm>
            <a:off x="12859935" y="8311887"/>
            <a:ext cx="1074852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Interando só sobre as keys</a:t>
            </a:r>
          </a:p>
        </p:txBody>
      </p:sp>
      <p:pic>
        <p:nvPicPr>
          <p:cNvPr id="710" name="Captura de Tela 2018-09-23 às 04.43.14.png" descr="Captura de Tela 2018-09-23 às 04.43.1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065808" y="9072189"/>
            <a:ext cx="4718688" cy="4542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713" name="Tipo dicionário - dict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dicionário - dict</a:t>
            </a:r>
          </a:p>
        </p:txBody>
      </p:sp>
      <p:pic>
        <p:nvPicPr>
          <p:cNvPr id="714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715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716" name="Interando sobre o par key-value:"/>
          <p:cNvSpPr txBox="1"/>
          <p:nvPr>
            <p:ph type="body" sz="quarter" idx="1"/>
          </p:nvPr>
        </p:nvSpPr>
        <p:spPr>
          <a:xfrm>
            <a:off x="1027856" y="3576156"/>
            <a:ext cx="9210017" cy="1244601"/>
          </a:xfrm>
          <a:prstGeom prst="rect">
            <a:avLst/>
          </a:prstGeom>
        </p:spPr>
        <p:txBody>
          <a:bodyPr/>
          <a:lstStyle>
            <a:lvl1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Interando sobre o par key-value:</a:t>
            </a:r>
          </a:p>
        </p:txBody>
      </p:sp>
      <p:sp>
        <p:nvSpPr>
          <p:cNvPr id="717" name="Linha"/>
          <p:cNvSpPr/>
          <p:nvPr/>
        </p:nvSpPr>
        <p:spPr>
          <a:xfrm flipV="1">
            <a:off x="10448817" y="3781275"/>
            <a:ext cx="1" cy="8795050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18" name="Testando a pertinência de keys no dicionário"/>
          <p:cNvSpPr txBox="1"/>
          <p:nvPr/>
        </p:nvSpPr>
        <p:spPr>
          <a:xfrm>
            <a:off x="10808124" y="3107212"/>
            <a:ext cx="1074852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486833" indent="-486833" algn="just" defTabSz="759459">
              <a:spcBef>
                <a:spcPts val="0"/>
              </a:spcBef>
              <a:buSzPct val="40000"/>
              <a:buBlip>
                <a:blip r:embed="rId4"/>
              </a:buBlip>
              <a:defRPr b="1" sz="368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Testando a pertinência de keys no dicionário</a:t>
            </a:r>
          </a:p>
        </p:txBody>
      </p:sp>
      <p:pic>
        <p:nvPicPr>
          <p:cNvPr id="719" name="Captura de Tela 2018-09-23 às 04.53.04.png" descr="Captura de Tela 2018-09-23 às 04.53.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1697" y="4479377"/>
            <a:ext cx="9210017" cy="4435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Captura de Tela 2018-09-23 às 05.06.29.png" descr="Captura de Tela 2018-09-23 às 05.06.2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59761" y="3922599"/>
            <a:ext cx="13612336" cy="2960604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Removendo itens do dicionário"/>
          <p:cNvSpPr txBox="1"/>
          <p:nvPr/>
        </p:nvSpPr>
        <p:spPr>
          <a:xfrm>
            <a:off x="258601" y="9025411"/>
            <a:ext cx="1074852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Removendo itens do dicionário</a:t>
            </a:r>
          </a:p>
        </p:txBody>
      </p:sp>
      <p:pic>
        <p:nvPicPr>
          <p:cNvPr id="722" name="Captura de Tela 2018-09-23 às 05.08.27.png" descr="Captura de Tela 2018-09-23 às 05.08.2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7114" y="9830494"/>
            <a:ext cx="9685234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Multabilidade de dicionário"/>
          <p:cNvSpPr txBox="1"/>
          <p:nvPr/>
        </p:nvSpPr>
        <p:spPr>
          <a:xfrm>
            <a:off x="10808124" y="7332006"/>
            <a:ext cx="1074852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Multabilidade de dicionário</a:t>
            </a:r>
          </a:p>
        </p:txBody>
      </p:sp>
      <p:pic>
        <p:nvPicPr>
          <p:cNvPr id="724" name="Captura de Tela 2018-09-23 às 05.09.37.png" descr="Captura de Tela 2018-09-23 às 05.09.3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659761" y="8127282"/>
            <a:ext cx="5571367" cy="3040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5" name="Captura de Tela 2018-09-23 às 05.11.06.png" descr="Captura de Tela 2018-09-23 às 05.11.06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659761" y="11190089"/>
            <a:ext cx="10748527" cy="2334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728" name="Tipo dicionário - dict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dicionário - dict</a:t>
            </a:r>
          </a:p>
        </p:txBody>
      </p:sp>
      <p:pic>
        <p:nvPicPr>
          <p:cNvPr id="729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731" name="Imprimindo dicionários de forma agradável"/>
          <p:cNvSpPr txBox="1"/>
          <p:nvPr>
            <p:ph type="body" sz="quarter" idx="1"/>
          </p:nvPr>
        </p:nvSpPr>
        <p:spPr>
          <a:xfrm>
            <a:off x="1027856" y="3576156"/>
            <a:ext cx="11954705" cy="1244601"/>
          </a:xfrm>
          <a:prstGeom prst="rect">
            <a:avLst/>
          </a:prstGeom>
        </p:spPr>
        <p:txBody>
          <a:bodyPr/>
          <a:lstStyle>
            <a:lvl1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Imprimindo dicionários de forma agradável</a:t>
            </a:r>
          </a:p>
        </p:txBody>
      </p:sp>
      <p:pic>
        <p:nvPicPr>
          <p:cNvPr id="732" name="Captura de Tela 2018-09-23 às 05.44.17.png" descr="Captura de Tela 2018-09-23 às 05.44.1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87301" y="4489946"/>
            <a:ext cx="9049226" cy="1834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733" name="Captura de Tela 2018-09-23 às 05.44.33.png" descr="Captura de Tela 2018-09-23 às 05.44.3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9467" y="6486822"/>
            <a:ext cx="6605793" cy="511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Tipos e estruturas de d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2400"/>
            </a:lvl1pPr>
          </a:lstStyle>
          <a:p>
            <a:pPr/>
            <a:r>
              <a:t>Tipos e estruturas de dados</a:t>
            </a:r>
          </a:p>
        </p:txBody>
      </p:sp>
      <p:sp>
        <p:nvSpPr>
          <p:cNvPr id="736" name="Tipo SE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018645" indent="-1018645">
              <a:buClr>
                <a:schemeClr val="accent1"/>
              </a:buClr>
              <a:buSzPct val="104999"/>
              <a:buFont typeface="Avenir Next"/>
              <a:buChar char="‣"/>
            </a:lvl1pPr>
          </a:lstStyle>
          <a:p>
            <a:pPr/>
            <a:r>
              <a:t>Tipo SET</a:t>
            </a:r>
          </a:p>
        </p:txBody>
      </p:sp>
      <p:sp>
        <p:nvSpPr>
          <p:cNvPr id="737" name="Set"/>
          <p:cNvSpPr txBox="1"/>
          <p:nvPr/>
        </p:nvSpPr>
        <p:spPr>
          <a:xfrm>
            <a:off x="14415896" y="977892"/>
            <a:ext cx="6784341" cy="62230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71500" tIns="571500" rIns="571500" bIns="5715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cap="all" sz="40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740" name="Tipo CONJUNTO - SET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CONJUNTO - SET</a:t>
            </a:r>
          </a:p>
        </p:txBody>
      </p:sp>
      <p:pic>
        <p:nvPicPr>
          <p:cNvPr id="741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743" name="SET:  é uma coleção não ordenada de elementos exclusivos."/>
          <p:cNvSpPr txBox="1"/>
          <p:nvPr/>
        </p:nvSpPr>
        <p:spPr>
          <a:xfrm>
            <a:off x="978606" y="3059329"/>
            <a:ext cx="10103329" cy="2704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>
              <a:spcBef>
                <a:spcPts val="3900"/>
              </a:spcBef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SET: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 é uma coleção não ordenada de elementos exclusivos.</a:t>
            </a:r>
          </a:p>
        </p:txBody>
      </p:sp>
      <p:pic>
        <p:nvPicPr>
          <p:cNvPr id="744" name="Captura de Tela 2018-09-23 às 05.55.29.png" descr="Captura de Tela 2018-09-23 às 05.55.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34187" y="3930650"/>
            <a:ext cx="9296401" cy="621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5" name="Captura de Tela 2018-09-23 às 06.03.22.png" descr="Captura de Tela 2018-09-23 às 06.03.2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6175" y="4745235"/>
            <a:ext cx="8555767" cy="1568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6" name="Captura de Tela 2018-09-23 às 06.03.43.png" descr="Captura de Tela 2018-09-23 às 06.03.4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89050" y="6416068"/>
            <a:ext cx="6289110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Captura de Tela 2018-09-23 às 06.03.49.png" descr="Captura de Tela 2018-09-23 às 06.03.4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7450" y="8973220"/>
            <a:ext cx="6912203" cy="1834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Captura de Tela 2018-09-23 às 06.04.01.png" descr="Captura de Tela 2018-09-23 às 06.04.0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62050" y="10921824"/>
            <a:ext cx="4790594" cy="2043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Captura de Tela 2018-09-23 às 06.04.11.png" descr="Captura de Tela 2018-09-23 às 06.04.11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493750" y="10947400"/>
            <a:ext cx="8394700" cy="2168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Captura de Tela 2018-09-23 às 06.10.22.png" descr="Captura de Tela 2018-09-23 às 06.10.22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573142" y="10859591"/>
            <a:ext cx="5991188" cy="21684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753" name="Tipo CONJUNTO - SET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CONJUNTO - SET</a:t>
            </a:r>
          </a:p>
        </p:txBody>
      </p:sp>
      <p:pic>
        <p:nvPicPr>
          <p:cNvPr id="754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756" name="Iterando conjuntos:"/>
          <p:cNvSpPr txBox="1"/>
          <p:nvPr>
            <p:ph type="body" sz="quarter" idx="1"/>
          </p:nvPr>
        </p:nvSpPr>
        <p:spPr>
          <a:xfrm>
            <a:off x="723056" y="2795179"/>
            <a:ext cx="11954705" cy="1244601"/>
          </a:xfrm>
          <a:prstGeom prst="rect">
            <a:avLst/>
          </a:prstGeom>
        </p:spPr>
        <p:txBody>
          <a:bodyPr/>
          <a:lstStyle>
            <a:lvl1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Iterando conjuntos:</a:t>
            </a:r>
          </a:p>
        </p:txBody>
      </p:sp>
      <p:pic>
        <p:nvPicPr>
          <p:cNvPr id="757" name="Captura de Tela 2018-09-23 às 06.12.22.png" descr="Captura de Tela 2018-09-23 às 06.12.2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6823" y="3456759"/>
            <a:ext cx="5258737" cy="3411582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Testando a pertinência dos conjuntos:"/>
          <p:cNvSpPr txBox="1"/>
          <p:nvPr/>
        </p:nvSpPr>
        <p:spPr>
          <a:xfrm>
            <a:off x="723056" y="6954153"/>
            <a:ext cx="11954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Testando a pertinência dos conjuntos:</a:t>
            </a:r>
          </a:p>
        </p:txBody>
      </p:sp>
      <p:sp>
        <p:nvSpPr>
          <p:cNvPr id="759" name="Linha"/>
          <p:cNvSpPr/>
          <p:nvPr/>
        </p:nvSpPr>
        <p:spPr>
          <a:xfrm flipV="1">
            <a:off x="12430017" y="3781275"/>
            <a:ext cx="1" cy="8795050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760" name="Captura de Tela 2018-09-23 às 06.20.22.png" descr="Captura de Tela 2018-09-23 às 06.20.2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20960" y="7556500"/>
            <a:ext cx="5796406" cy="3537712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Adicionando elementos ao conjunto:"/>
          <p:cNvSpPr txBox="1"/>
          <p:nvPr/>
        </p:nvSpPr>
        <p:spPr>
          <a:xfrm>
            <a:off x="12889656" y="2852042"/>
            <a:ext cx="1195470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Adicionando elementos ao conjunto:</a:t>
            </a:r>
          </a:p>
        </p:txBody>
      </p:sp>
      <p:pic>
        <p:nvPicPr>
          <p:cNvPr id="762" name="Captura de Tela 2018-09-23 às 06.20.54.png" descr="Captura de Tela 2018-09-23 às 06.20.5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979102" y="4180085"/>
            <a:ext cx="4300215" cy="4935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3" name="Captura de Tela 2018-09-23 às 06.22.11.png" descr="Captura de Tela 2018-09-23 às 06.22.1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147508" y="4940696"/>
            <a:ext cx="6622473" cy="2381997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Removendo elementos do conjunto:"/>
          <p:cNvSpPr txBox="1"/>
          <p:nvPr/>
        </p:nvSpPr>
        <p:spPr>
          <a:xfrm>
            <a:off x="12889656" y="9004300"/>
            <a:ext cx="11954706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Removendo elementos do conjunto:</a:t>
            </a:r>
          </a:p>
        </p:txBody>
      </p:sp>
      <p:pic>
        <p:nvPicPr>
          <p:cNvPr id="765" name="Captura de Tela 2018-09-23 às 06.23.22.png" descr="Captura de Tela 2018-09-23 às 06.23.22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747494" y="9634748"/>
            <a:ext cx="6750303" cy="3631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6" name="Captura de Tela 2018-09-23 às 06.24.21.png" descr="Captura de Tela 2018-09-23 às 06.24.21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567531" y="10114855"/>
            <a:ext cx="4693572" cy="1852173"/>
          </a:xfrm>
          <a:prstGeom prst="rect">
            <a:avLst/>
          </a:prstGeom>
          <a:ln w="12700">
            <a:miter lim="400000"/>
          </a:ln>
        </p:spPr>
      </p:pic>
      <p:sp>
        <p:nvSpPr>
          <p:cNvPr id="767" name="Copiando conjuntos:"/>
          <p:cNvSpPr txBox="1"/>
          <p:nvPr/>
        </p:nvSpPr>
        <p:spPr>
          <a:xfrm>
            <a:off x="723056" y="10828123"/>
            <a:ext cx="11954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Copiando conjuntos:</a:t>
            </a:r>
          </a:p>
        </p:txBody>
      </p:sp>
      <p:pic>
        <p:nvPicPr>
          <p:cNvPr id="768" name="Captura de Tela 2018-09-23 às 06.26.03.png" descr="Captura de Tela 2018-09-23 às 06.26.03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22399" y="11782371"/>
            <a:ext cx="4687585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9" name="Captura de Tela 2018-09-23 às 06.26.30.png" descr="Captura de Tela 2018-09-23 às 06.26.30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58135" y="11809511"/>
            <a:ext cx="4805797" cy="190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772" name="Tipo CONJUNTO - SET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CONJUNTO - SET</a:t>
            </a:r>
          </a:p>
        </p:txBody>
      </p:sp>
      <p:pic>
        <p:nvPicPr>
          <p:cNvPr id="773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775" name="Operações algébricas de conjunto:"/>
          <p:cNvSpPr txBox="1"/>
          <p:nvPr>
            <p:ph type="body" sz="quarter" idx="1"/>
          </p:nvPr>
        </p:nvSpPr>
        <p:spPr>
          <a:xfrm>
            <a:off x="723056" y="2795179"/>
            <a:ext cx="11954705" cy="1244601"/>
          </a:xfrm>
          <a:prstGeom prst="rect">
            <a:avLst/>
          </a:prstGeom>
        </p:spPr>
        <p:txBody>
          <a:bodyPr/>
          <a:lstStyle>
            <a:lvl1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Operações algébricas de conjunto:</a:t>
            </a:r>
          </a:p>
        </p:txBody>
      </p:sp>
      <p:sp>
        <p:nvSpPr>
          <p:cNvPr id="776" name="Linha"/>
          <p:cNvSpPr/>
          <p:nvPr/>
        </p:nvSpPr>
        <p:spPr>
          <a:xfrm flipV="1">
            <a:off x="12430017" y="3781275"/>
            <a:ext cx="1" cy="8795050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77" name="União de Conjuntos"/>
          <p:cNvSpPr txBox="1"/>
          <p:nvPr/>
        </p:nvSpPr>
        <p:spPr>
          <a:xfrm>
            <a:off x="12889656" y="2852042"/>
            <a:ext cx="1195470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União de Conjuntos</a:t>
            </a:r>
          </a:p>
        </p:txBody>
      </p:sp>
      <p:pic>
        <p:nvPicPr>
          <p:cNvPr id="778" name="Captura de Tela 2018-09-23 às 06.28.57.png" descr="Captura de Tela 2018-09-23 às 06.28.5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35534" y="4654946"/>
            <a:ext cx="10143719" cy="7047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79" name="Captura de Tela 2018-09-23 às 06.32.33.png" descr="Captura de Tela 2018-09-23 às 06.32.3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21687" y="3870225"/>
            <a:ext cx="9496994" cy="1379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780" name="Captura de Tela 2018-09-23 às 06.33.05.png" descr="Captura de Tela 2018-09-23 às 06.33.0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102637" y="5321796"/>
            <a:ext cx="9627599" cy="1091790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Intersecção de Conjuntos"/>
          <p:cNvSpPr txBox="1"/>
          <p:nvPr/>
        </p:nvSpPr>
        <p:spPr>
          <a:xfrm>
            <a:off x="12980782" y="6485924"/>
            <a:ext cx="1195470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Intersecção de Conjuntos</a:t>
            </a:r>
          </a:p>
        </p:txBody>
      </p:sp>
      <p:pic>
        <p:nvPicPr>
          <p:cNvPr id="782" name="Captura de Tela 2018-09-23 às 06.33.58.png" descr="Captura de Tela 2018-09-23 às 06.33.5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231514" y="7734300"/>
            <a:ext cx="8249932" cy="1862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3" name="Captura de Tela 2018-09-23 às 06.35.07.png" descr="Captura de Tela 2018-09-23 às 06.35.0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980782" y="10119805"/>
            <a:ext cx="11078504" cy="13211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786" name="Tipo CONJUNTO - SET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CONJUNTO - SET</a:t>
            </a:r>
          </a:p>
        </p:txBody>
      </p:sp>
      <p:pic>
        <p:nvPicPr>
          <p:cNvPr id="787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788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789" name="Operações algébricas de conjunto:"/>
          <p:cNvSpPr txBox="1"/>
          <p:nvPr>
            <p:ph type="body" sz="quarter" idx="1"/>
          </p:nvPr>
        </p:nvSpPr>
        <p:spPr>
          <a:xfrm>
            <a:off x="723056" y="2795179"/>
            <a:ext cx="11954705" cy="1244601"/>
          </a:xfrm>
          <a:prstGeom prst="rect">
            <a:avLst/>
          </a:prstGeom>
        </p:spPr>
        <p:txBody>
          <a:bodyPr/>
          <a:lstStyle>
            <a:lvl1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Operações algébricas de conjunto:</a:t>
            </a:r>
          </a:p>
        </p:txBody>
      </p:sp>
      <p:sp>
        <p:nvSpPr>
          <p:cNvPr id="790" name="Linha"/>
          <p:cNvSpPr/>
          <p:nvPr/>
        </p:nvSpPr>
        <p:spPr>
          <a:xfrm flipV="1">
            <a:off x="11239500" y="3806130"/>
            <a:ext cx="0" cy="8795050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91" name="Diferença de Conjuntos"/>
          <p:cNvSpPr txBox="1"/>
          <p:nvPr/>
        </p:nvSpPr>
        <p:spPr>
          <a:xfrm>
            <a:off x="12889656" y="2852042"/>
            <a:ext cx="1195470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Diferença de Conjuntos</a:t>
            </a:r>
          </a:p>
        </p:txBody>
      </p:sp>
      <p:pic>
        <p:nvPicPr>
          <p:cNvPr id="792" name="Captura de Tela 2018-09-23 às 06.28.57.png" descr="Captura de Tela 2018-09-23 às 06.28.5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6534" y="4654946"/>
            <a:ext cx="10143719" cy="7047708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Diferença simétrica de Conjuntos"/>
          <p:cNvSpPr txBox="1"/>
          <p:nvPr/>
        </p:nvSpPr>
        <p:spPr>
          <a:xfrm>
            <a:off x="12980782" y="6959600"/>
            <a:ext cx="11954705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Diferença simétrica de Conjuntos</a:t>
            </a:r>
          </a:p>
        </p:txBody>
      </p:sp>
      <p:pic>
        <p:nvPicPr>
          <p:cNvPr id="794" name="Captura de Tela 2018-09-23 às 06.36.02.png" descr="Captura de Tela 2018-09-23 às 06.36.0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80782" y="3806130"/>
            <a:ext cx="6897508" cy="1642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Captura de Tela 2018-09-23 às 06.39.32.png" descr="Captura de Tela 2018-09-23 às 06.39.3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54530" y="7844824"/>
            <a:ext cx="8055715" cy="1589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96" name="Captura de Tela 2018-09-23 às 06.40.03.png" descr="Captura de Tela 2018-09-23 às 06.40.0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733609" y="9965035"/>
            <a:ext cx="12579083" cy="1302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207" name="IDE e frameworks de desenvolvimento para python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IDE e frameworks de desenvolvimento para python </a:t>
            </a:r>
          </a:p>
        </p:txBody>
      </p:sp>
      <p:pic>
        <p:nvPicPr>
          <p:cNvPr id="208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exto"/>
          <p:cNvSpPr txBox="1"/>
          <p:nvPr/>
        </p:nvSpPr>
        <p:spPr>
          <a:xfrm>
            <a:off x="15988915" y="4148735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pic>
        <p:nvPicPr>
          <p:cNvPr id="210" name="Retângulo Arredondado" descr="Retângulo Arredondado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8499" y="4278222"/>
            <a:ext cx="11020813" cy="9272891"/>
          </a:xfrm>
          <a:prstGeom prst="rect">
            <a:avLst/>
          </a:prstGeom>
        </p:spPr>
      </p:pic>
      <p:pic>
        <p:nvPicPr>
          <p:cNvPr id="212" name="Retângulo Arredondado" descr="Retângulo Arredondado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54688" y="4278222"/>
            <a:ext cx="11020813" cy="9272891"/>
          </a:xfrm>
          <a:prstGeom prst="rect">
            <a:avLst/>
          </a:prstGeom>
        </p:spPr>
      </p:pic>
      <p:sp>
        <p:nvSpPr>
          <p:cNvPr id="214" name="IDE DE DESENVOLVIMENTO"/>
          <p:cNvSpPr txBox="1"/>
          <p:nvPr/>
        </p:nvSpPr>
        <p:spPr>
          <a:xfrm>
            <a:off x="2852054" y="3421826"/>
            <a:ext cx="7941565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IDE DE DESENVOLVIMENTO</a:t>
            </a:r>
          </a:p>
        </p:txBody>
      </p:sp>
      <p:sp>
        <p:nvSpPr>
          <p:cNvPr id="215" name="BIBLIOTECAS E FRAMEWORK"/>
          <p:cNvSpPr txBox="1"/>
          <p:nvPr/>
        </p:nvSpPr>
        <p:spPr>
          <a:xfrm>
            <a:off x="14253536" y="3421826"/>
            <a:ext cx="8332471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BIBLIOTECAS E FRAMEWORK</a:t>
            </a:r>
          </a:p>
        </p:txBody>
      </p:sp>
      <p:pic>
        <p:nvPicPr>
          <p:cNvPr id="216" name="Imagem" descr="Image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09897" y="4951352"/>
            <a:ext cx="6565901" cy="123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m" descr="Imagem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59475" y="6858000"/>
            <a:ext cx="4851401" cy="167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m" descr="Imagem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19672" y="9002909"/>
            <a:ext cx="3176468" cy="3176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m" descr="Imagem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691358" y="9209147"/>
            <a:ext cx="5759060" cy="28795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2" name="Grupo"/>
          <p:cNvGrpSpPr/>
          <p:nvPr/>
        </p:nvGrpSpPr>
        <p:grpSpPr>
          <a:xfrm>
            <a:off x="8236543" y="6518450"/>
            <a:ext cx="2540001" cy="2871256"/>
            <a:chOff x="0" y="0"/>
            <a:chExt cx="2540000" cy="2871255"/>
          </a:xfrm>
        </p:grpSpPr>
        <p:pic>
          <p:nvPicPr>
            <p:cNvPr id="220" name="Imagem" descr="Imagem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2540000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IDLE"/>
            <p:cNvSpPr txBox="1"/>
            <p:nvPr/>
          </p:nvSpPr>
          <p:spPr>
            <a:xfrm>
              <a:off x="804417" y="2248955"/>
              <a:ext cx="9311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424242"/>
                  </a:solidFill>
                </a:defRPr>
              </a:lvl1pPr>
            </a:lstStyle>
            <a:p>
              <a:pPr/>
              <a:r>
                <a:t>IDLE</a:t>
              </a:r>
            </a:p>
          </p:txBody>
        </p:sp>
      </p:grpSp>
      <p:pic>
        <p:nvPicPr>
          <p:cNvPr id="223" name="Imagem" descr="Imagem"/>
          <p:cNvPicPr>
            <a:picLocks noChangeAspect="1"/>
          </p:cNvPicPr>
          <p:nvPr/>
        </p:nvPicPr>
        <p:blipFill>
          <a:blip r:embed="rId10">
            <a:extLst/>
          </a:blip>
          <a:srcRect l="0" t="3071" r="5094" b="14492"/>
          <a:stretch>
            <a:fillRect/>
          </a:stretch>
        </p:blipFill>
        <p:spPr>
          <a:xfrm>
            <a:off x="13316948" y="4951352"/>
            <a:ext cx="4250689" cy="2076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m" descr="Imagem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594575" y="5618294"/>
            <a:ext cx="3584972" cy="742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m" descr="Imagem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3594787" y="7681424"/>
            <a:ext cx="9110775" cy="3826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m" descr="Imagem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9443394" y="6630514"/>
            <a:ext cx="3006589" cy="1292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m" descr="Imagem"/>
          <p:cNvPicPr>
            <a:picLocks noChangeAspect="1"/>
          </p:cNvPicPr>
          <p:nvPr/>
        </p:nvPicPr>
        <p:blipFill>
          <a:blip r:embed="rId14">
            <a:extLst/>
          </a:blip>
          <a:srcRect l="8530" t="29638" r="8530" b="29638"/>
          <a:stretch>
            <a:fillRect/>
          </a:stretch>
        </p:blipFill>
        <p:spPr>
          <a:xfrm>
            <a:off x="13526254" y="11115951"/>
            <a:ext cx="3006629" cy="1476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m" descr="Imagem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7149770" y="11142939"/>
            <a:ext cx="2540001" cy="142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m" descr="Imagem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0306562" y="10843835"/>
            <a:ext cx="2287884" cy="2020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799" name="Tipo CONJUNTO - SET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 CONJUNTO - SET</a:t>
            </a:r>
          </a:p>
        </p:txBody>
      </p:sp>
      <p:pic>
        <p:nvPicPr>
          <p:cNvPr id="800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802" name="Relacionamento entre conjuntos:"/>
          <p:cNvSpPr txBox="1"/>
          <p:nvPr>
            <p:ph type="body" sz="quarter" idx="1"/>
          </p:nvPr>
        </p:nvSpPr>
        <p:spPr>
          <a:xfrm>
            <a:off x="723056" y="2795179"/>
            <a:ext cx="11954705" cy="1244601"/>
          </a:xfrm>
          <a:prstGeom prst="rect">
            <a:avLst/>
          </a:prstGeom>
        </p:spPr>
        <p:txBody>
          <a:bodyPr/>
          <a:lstStyle>
            <a:lvl1pPr marL="529166" indent="-529166" algn="just">
              <a:spcBef>
                <a:spcPts val="0"/>
              </a:spcBef>
              <a:buClrTx/>
              <a:buSzPct val="40000"/>
              <a:buFontTx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Relacionamento entre conjuntos:</a:t>
            </a:r>
          </a:p>
        </p:txBody>
      </p:sp>
      <p:sp>
        <p:nvSpPr>
          <p:cNvPr id="803" name="Linha"/>
          <p:cNvSpPr/>
          <p:nvPr/>
        </p:nvSpPr>
        <p:spPr>
          <a:xfrm flipV="1">
            <a:off x="11239500" y="3806130"/>
            <a:ext cx="0" cy="8795050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804" name="Captura de Tela 2018-09-23 às 06.41.48.png" descr="Captura de Tela 2018-09-23 às 06.41.4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9647" y="4017466"/>
            <a:ext cx="8348571" cy="7822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805" name="Captura de Tela 2018-09-23 às 06.49.10.png" descr="Captura de Tela 2018-09-23 às 06.49.1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123009" y="3631505"/>
            <a:ext cx="8118757" cy="2092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806" name="Captura de Tela 2018-09-23 às 06.49.45.png" descr="Captura de Tela 2018-09-23 às 06.49.4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281197" y="5971359"/>
            <a:ext cx="7994231" cy="2019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7" name="Captura de Tela 2018-09-23 às 06.50.13.png" descr="Captura de Tela 2018-09-23 às 06.50.1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469415" y="8491873"/>
            <a:ext cx="7807358" cy="2226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3235" y="1844711"/>
            <a:ext cx="9575801" cy="9575801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Retângulo"/>
          <p:cNvSpPr/>
          <p:nvPr/>
        </p:nvSpPr>
        <p:spPr>
          <a:xfrm>
            <a:off x="11577024" y="2764"/>
            <a:ext cx="12823100" cy="14277594"/>
          </a:xfrm>
          <a:prstGeom prst="rect">
            <a:avLst/>
          </a:prstGeom>
          <a:solidFill>
            <a:srgbClr val="FFFFFF"/>
          </a:solidFill>
          <a:ln w="254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11" name="Protocolos collection"/>
          <p:cNvSpPr txBox="1"/>
          <p:nvPr>
            <p:ph type="body" idx="13"/>
          </p:nvPr>
        </p:nvSpPr>
        <p:spPr>
          <a:xfrm>
            <a:off x="12574135" y="5084253"/>
            <a:ext cx="11651797" cy="1191264"/>
          </a:xfrm>
          <a:prstGeom prst="rect">
            <a:avLst/>
          </a:prstGeom>
        </p:spPr>
        <p:txBody>
          <a:bodyPr/>
          <a:lstStyle>
            <a:lvl1pPr>
              <a:defRPr sz="8600">
                <a:solidFill>
                  <a:schemeClr val="accent1"/>
                </a:solidFill>
              </a:defRPr>
            </a:lvl1pPr>
          </a:lstStyle>
          <a:p>
            <a:pPr/>
            <a:r>
              <a:t>Protocolos collection</a:t>
            </a:r>
          </a:p>
        </p:txBody>
      </p:sp>
      <p:sp>
        <p:nvSpPr>
          <p:cNvPr id="812" name="Collection com Python"/>
          <p:cNvSpPr txBox="1"/>
          <p:nvPr>
            <p:ph type="body" idx="15"/>
          </p:nvPr>
        </p:nvSpPr>
        <p:spPr>
          <a:xfrm>
            <a:off x="16899859" y="6731349"/>
            <a:ext cx="5430282" cy="820424"/>
          </a:xfrm>
          <a:prstGeom prst="rect">
            <a:avLst/>
          </a:prstGeom>
        </p:spPr>
        <p:txBody>
          <a:bodyPr/>
          <a:lstStyle>
            <a:lvl1pPr>
              <a:defRPr sz="5700"/>
            </a:lvl1pPr>
          </a:lstStyle>
          <a:p>
            <a:pPr/>
            <a:r>
              <a:t>Collection com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815" name="Protocolos collection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Protocolos collection</a:t>
            </a:r>
          </a:p>
        </p:txBody>
      </p:sp>
      <p:pic>
        <p:nvPicPr>
          <p:cNvPr id="816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818" name="Protocolos e sua implementações:"/>
          <p:cNvSpPr txBox="1"/>
          <p:nvPr/>
        </p:nvSpPr>
        <p:spPr>
          <a:xfrm>
            <a:off x="822409" y="3289300"/>
            <a:ext cx="9210018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Protocolos e sua implementações:</a:t>
            </a:r>
          </a:p>
        </p:txBody>
      </p:sp>
      <p:pic>
        <p:nvPicPr>
          <p:cNvPr id="819" name="Captura de Tela 2018-09-23 às 17.01.57.png" descr="Captura de Tela 2018-09-23 às 17.01.5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524" y="4394497"/>
            <a:ext cx="17674187" cy="7040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822" name="Protocolos collection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Protocolos collection</a:t>
            </a:r>
          </a:p>
        </p:txBody>
      </p:sp>
      <p:pic>
        <p:nvPicPr>
          <p:cNvPr id="823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824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825" name="Protocolos de pertinência:"/>
          <p:cNvSpPr txBox="1"/>
          <p:nvPr/>
        </p:nvSpPr>
        <p:spPr>
          <a:xfrm>
            <a:off x="822409" y="3289300"/>
            <a:ext cx="9210018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Protocolos de pertinência:</a:t>
            </a:r>
          </a:p>
        </p:txBody>
      </p:sp>
      <p:pic>
        <p:nvPicPr>
          <p:cNvPr id="826" name="Captura de Tela 2018-09-23 às 21.59.33.png" descr="Captura de Tela 2018-09-23 às 21.59.3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1674" y="4315916"/>
            <a:ext cx="6414687" cy="2438918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Protocolos de interáveis:"/>
          <p:cNvSpPr txBox="1"/>
          <p:nvPr/>
        </p:nvSpPr>
        <p:spPr>
          <a:xfrm>
            <a:off x="1000209" y="6959600"/>
            <a:ext cx="9210018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Protocolos de interáveis:</a:t>
            </a:r>
          </a:p>
        </p:txBody>
      </p:sp>
      <p:pic>
        <p:nvPicPr>
          <p:cNvPr id="828" name="Captura de Tela 2018-09-23 às 22.00.31.png" descr="Captura de Tela 2018-09-23 às 22.00.3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9071" y="8107362"/>
            <a:ext cx="5762591" cy="2208994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Protocolos de sequência:"/>
          <p:cNvSpPr txBox="1"/>
          <p:nvPr/>
        </p:nvSpPr>
        <p:spPr>
          <a:xfrm>
            <a:off x="12100010" y="3289300"/>
            <a:ext cx="9210017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b="1" sz="4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Protocolos de sequência:</a:t>
            </a:r>
          </a:p>
        </p:txBody>
      </p:sp>
      <p:pic>
        <p:nvPicPr>
          <p:cNvPr id="830" name="Captura de Tela 2018-09-23 às 22.01.27.png" descr="Captura de Tela 2018-09-23 às 22.01.2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631836" y="4284067"/>
            <a:ext cx="5941089" cy="1524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31" name="Captura de Tela 2018-09-23 às 22.01.46.png" descr="Captura de Tela 2018-09-23 às 22.01.4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584310" y="6413499"/>
            <a:ext cx="6738954" cy="1635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32" name="Captura de Tela 2018-09-23 às 22.02.10.png" descr="Captura de Tela 2018-09-23 às 22.02.10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718553" y="8488461"/>
            <a:ext cx="6510578" cy="1446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33" name="Captura de Tela 2018-09-23 às 22.03.00.png" descr="Captura de Tela 2018-09-23 às 22.03.00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812061" y="10616902"/>
            <a:ext cx="6283453" cy="168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3235" y="1844711"/>
            <a:ext cx="9575801" cy="9575801"/>
          </a:xfrm>
          <a:prstGeom prst="rect">
            <a:avLst/>
          </a:prstGeom>
          <a:ln w="12700">
            <a:miter lim="400000"/>
          </a:ln>
        </p:spPr>
      </p:pic>
      <p:sp>
        <p:nvSpPr>
          <p:cNvPr id="836" name="Retângulo"/>
          <p:cNvSpPr/>
          <p:nvPr/>
        </p:nvSpPr>
        <p:spPr>
          <a:xfrm>
            <a:off x="11577024" y="2764"/>
            <a:ext cx="12823100" cy="14277594"/>
          </a:xfrm>
          <a:prstGeom prst="rect">
            <a:avLst/>
          </a:prstGeom>
          <a:solidFill>
            <a:srgbClr val="FFFFFF"/>
          </a:solidFill>
          <a:ln w="254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37" name="estruturas de CONTROLE"/>
          <p:cNvSpPr txBox="1"/>
          <p:nvPr>
            <p:ph type="body" idx="13"/>
          </p:nvPr>
        </p:nvSpPr>
        <p:spPr>
          <a:xfrm>
            <a:off x="12574135" y="5084253"/>
            <a:ext cx="11651797" cy="1191264"/>
          </a:xfrm>
          <a:prstGeom prst="rect">
            <a:avLst/>
          </a:prstGeom>
        </p:spPr>
        <p:txBody>
          <a:bodyPr/>
          <a:lstStyle>
            <a:lvl1pPr>
              <a:defRPr sz="8600">
                <a:solidFill>
                  <a:schemeClr val="accent1"/>
                </a:solidFill>
              </a:defRPr>
            </a:lvl1pPr>
          </a:lstStyle>
          <a:p>
            <a:pPr/>
            <a:r>
              <a:t>estruturas de CONTROLE</a:t>
            </a:r>
          </a:p>
        </p:txBody>
      </p:sp>
      <p:sp>
        <p:nvSpPr>
          <p:cNvPr id="838" name="Controlando o fluxo com Python"/>
          <p:cNvSpPr txBox="1"/>
          <p:nvPr>
            <p:ph type="body" idx="15"/>
          </p:nvPr>
        </p:nvSpPr>
        <p:spPr>
          <a:xfrm>
            <a:off x="15934659" y="6731349"/>
            <a:ext cx="7936151" cy="820424"/>
          </a:xfrm>
          <a:prstGeom prst="rect">
            <a:avLst/>
          </a:prstGeom>
        </p:spPr>
        <p:txBody>
          <a:bodyPr/>
          <a:lstStyle>
            <a:lvl1pPr>
              <a:defRPr sz="5700"/>
            </a:lvl1pPr>
          </a:lstStyle>
          <a:p>
            <a:pPr/>
            <a:r>
              <a:t>Controlando o fluxo com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841" name="ESTRUTURAS DE CONTROLE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ESTRUTURAS DE CONTROLE</a:t>
            </a:r>
          </a:p>
        </p:txBody>
      </p:sp>
      <p:pic>
        <p:nvPicPr>
          <p:cNvPr id="842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844" name="Linha"/>
          <p:cNvSpPr/>
          <p:nvPr/>
        </p:nvSpPr>
        <p:spPr>
          <a:xfrm flipV="1">
            <a:off x="12430017" y="3781275"/>
            <a:ext cx="1" cy="8795050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45" name="Estrutura condicional composta:"/>
          <p:cNvSpPr txBox="1"/>
          <p:nvPr/>
        </p:nvSpPr>
        <p:spPr>
          <a:xfrm>
            <a:off x="12678185" y="2971681"/>
            <a:ext cx="1074852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Estrutura condicional composta:</a:t>
            </a:r>
          </a:p>
        </p:txBody>
      </p:sp>
      <p:sp>
        <p:nvSpPr>
          <p:cNvPr id="846" name="ESTRUTURA CONDICIONAL"/>
          <p:cNvSpPr txBox="1"/>
          <p:nvPr/>
        </p:nvSpPr>
        <p:spPr>
          <a:xfrm>
            <a:off x="978606" y="3059329"/>
            <a:ext cx="8702218" cy="15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>
              <a:spcBef>
                <a:spcPts val="3900"/>
              </a:spcBef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ESTRUTURA CONDICIONAL</a:t>
            </a:r>
          </a:p>
        </p:txBody>
      </p:sp>
      <p:sp>
        <p:nvSpPr>
          <p:cNvPr id="847" name="Estrutura condicional simples:"/>
          <p:cNvSpPr txBox="1"/>
          <p:nvPr/>
        </p:nvSpPr>
        <p:spPr>
          <a:xfrm>
            <a:off x="1000209" y="4353993"/>
            <a:ext cx="921001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Estrutura condicional simples:</a:t>
            </a:r>
          </a:p>
        </p:txBody>
      </p:sp>
      <p:pic>
        <p:nvPicPr>
          <p:cNvPr id="848" name="Captura de tela 2018-08-02 14.38.37.png" descr="Captura de tela 2018-08-02 14.38.3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0833" y="5143809"/>
            <a:ext cx="8197765" cy="3775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49" name="Captura de tela 2018-08-02 14.39.06.png" descr="Captura de tela 2018-08-02 14.39.0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62220" y="9088987"/>
            <a:ext cx="8134990" cy="3775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50" name="Captura de tela 2018-08-02 14.39.29.png" descr="Captura de tela 2018-08-02 14.39.2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118149" y="3781275"/>
            <a:ext cx="8835344" cy="554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1" name="Captura de tela 2018-08-02 14.39.42.png" descr="Captura de tela 2018-08-02 14.39.4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173442" y="9041535"/>
            <a:ext cx="7450301" cy="45633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854" name="ESTRUTURAS DE CONTROLE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ESTRUTURAS DE CONTROLE</a:t>
            </a:r>
          </a:p>
        </p:txBody>
      </p:sp>
      <p:pic>
        <p:nvPicPr>
          <p:cNvPr id="855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857" name="Linha"/>
          <p:cNvSpPr/>
          <p:nvPr/>
        </p:nvSpPr>
        <p:spPr>
          <a:xfrm flipV="1">
            <a:off x="12430017" y="3781275"/>
            <a:ext cx="1" cy="8795050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58" name="Loop infinito:"/>
          <p:cNvSpPr txBox="1"/>
          <p:nvPr/>
        </p:nvSpPr>
        <p:spPr>
          <a:xfrm>
            <a:off x="12678185" y="2971681"/>
            <a:ext cx="1074852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Loop infinito:</a:t>
            </a:r>
          </a:p>
        </p:txBody>
      </p:sp>
      <p:sp>
        <p:nvSpPr>
          <p:cNvPr id="859" name="ESTRUTURA REPETIÇÃO - WHILE"/>
          <p:cNvSpPr txBox="1"/>
          <p:nvPr/>
        </p:nvSpPr>
        <p:spPr>
          <a:xfrm>
            <a:off x="978606" y="3059329"/>
            <a:ext cx="8702218" cy="15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 defTabSz="784225">
              <a:spcBef>
                <a:spcPts val="3700"/>
              </a:spcBef>
              <a:defRPr b="1" sz="4275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ESTRUTURA REPETIÇÃO - WHILE</a:t>
            </a:r>
          </a:p>
        </p:txBody>
      </p:sp>
      <p:sp>
        <p:nvSpPr>
          <p:cNvPr id="860" name="Estrutura de repetição while:"/>
          <p:cNvSpPr txBox="1"/>
          <p:nvPr/>
        </p:nvSpPr>
        <p:spPr>
          <a:xfrm>
            <a:off x="1000209" y="4353993"/>
            <a:ext cx="921001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sz="4000">
                <a:solidFill>
                  <a:srgbClr val="5E5E5E"/>
                </a:solidFill>
              </a:defRPr>
            </a:pPr>
            <a:r>
              <a:t>Estrutura de repetição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while</a:t>
            </a:r>
            <a:r>
              <a:t>:</a:t>
            </a:r>
          </a:p>
        </p:txBody>
      </p:sp>
      <p:pic>
        <p:nvPicPr>
          <p:cNvPr id="861" name="Captura de tela 2018-08-02 14.44.19.png" descr="Captura de tela 2018-08-02 14.44.1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5195" y="5524888"/>
            <a:ext cx="5028253" cy="6061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862" name="Captura de tela 2018-08-02 14.44.50.png" descr="Captura de tela 2018-08-02 14.44.5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63562" y="5457563"/>
            <a:ext cx="4488465" cy="6195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863" name="Captura de tela 2018-08-02 14.47.00.png" descr="Captura de tela 2018-08-02 14.47.0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995313" y="3558894"/>
            <a:ext cx="6374148" cy="3416773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Interropendo com break:"/>
          <p:cNvSpPr txBox="1"/>
          <p:nvPr/>
        </p:nvSpPr>
        <p:spPr>
          <a:xfrm>
            <a:off x="12678185" y="7124700"/>
            <a:ext cx="10748527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Interropendo com break:</a:t>
            </a:r>
          </a:p>
        </p:txBody>
      </p:sp>
      <p:pic>
        <p:nvPicPr>
          <p:cNvPr id="865" name="Captura de tela 2018-08-02 14.48.19.png" descr="Captura de tela 2018-08-02 14.48.1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276510" y="8082426"/>
            <a:ext cx="7617328" cy="3376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868" name="ESTRUTURAS DE CONTROLE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ESTRUTURAS DE CONTROLE</a:t>
            </a:r>
          </a:p>
        </p:txBody>
      </p:sp>
      <p:pic>
        <p:nvPicPr>
          <p:cNvPr id="869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870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871" name="Linha"/>
          <p:cNvSpPr/>
          <p:nvPr/>
        </p:nvSpPr>
        <p:spPr>
          <a:xfrm flipV="1">
            <a:off x="12430017" y="3781275"/>
            <a:ext cx="1" cy="8795050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72" name="Iterando um dicionário:"/>
          <p:cNvSpPr txBox="1"/>
          <p:nvPr/>
        </p:nvSpPr>
        <p:spPr>
          <a:xfrm>
            <a:off x="12678185" y="2971681"/>
            <a:ext cx="1074852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Iterando um dicionário:</a:t>
            </a:r>
          </a:p>
        </p:txBody>
      </p:sp>
      <p:sp>
        <p:nvSpPr>
          <p:cNvPr id="873" name="ESTRUTURA REPETIÇÃO - FOR"/>
          <p:cNvSpPr txBox="1"/>
          <p:nvPr/>
        </p:nvSpPr>
        <p:spPr>
          <a:xfrm>
            <a:off x="978606" y="3059329"/>
            <a:ext cx="8702218" cy="15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>
              <a:spcBef>
                <a:spcPts val="3900"/>
              </a:spcBef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ESTRUTURA REPETIÇÃO - FOR</a:t>
            </a:r>
          </a:p>
        </p:txBody>
      </p:sp>
      <p:sp>
        <p:nvSpPr>
          <p:cNvPr id="874" name="Estrutura de repetição for: interando lista de objetos:"/>
          <p:cNvSpPr txBox="1"/>
          <p:nvPr/>
        </p:nvSpPr>
        <p:spPr>
          <a:xfrm>
            <a:off x="1000209" y="4353993"/>
            <a:ext cx="921001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39208" indent="-439208" algn="just" defTabSz="685165">
              <a:spcBef>
                <a:spcPts val="0"/>
              </a:spcBef>
              <a:buSzPct val="40000"/>
              <a:buBlip>
                <a:blip r:embed="rId4"/>
              </a:buBlip>
              <a:defRPr sz="3320">
                <a:solidFill>
                  <a:srgbClr val="5E5E5E"/>
                </a:solidFill>
              </a:defRPr>
            </a:pPr>
            <a:r>
              <a:t>Estrutura de repetição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for</a:t>
            </a:r>
            <a:r>
              <a:t>: interando lista de objetos:</a:t>
            </a:r>
          </a:p>
        </p:txBody>
      </p:sp>
      <p:sp>
        <p:nvSpPr>
          <p:cNvPr id="875" name="Interropendo com break:"/>
          <p:cNvSpPr txBox="1"/>
          <p:nvPr/>
        </p:nvSpPr>
        <p:spPr>
          <a:xfrm>
            <a:off x="12974369" y="11447553"/>
            <a:ext cx="1074852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Interropendo com break:</a:t>
            </a:r>
          </a:p>
        </p:txBody>
      </p:sp>
      <p:pic>
        <p:nvPicPr>
          <p:cNvPr id="876" name="Captura de tela 2018-08-02 14.50.43.png" descr="Captura de tela 2018-08-02 14.50.4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0954" y="5789837"/>
            <a:ext cx="11654712" cy="4244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877" name="Captura de tela 2018-08-02 14.51.49.png" descr="Captura de tela 2018-08-02 14.51.4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521276" y="4419362"/>
            <a:ext cx="11654712" cy="4503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3235" y="1844711"/>
            <a:ext cx="9575801" cy="9575801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Retângulo"/>
          <p:cNvSpPr/>
          <p:nvPr/>
        </p:nvSpPr>
        <p:spPr>
          <a:xfrm>
            <a:off x="11577024" y="2764"/>
            <a:ext cx="12823100" cy="14277594"/>
          </a:xfrm>
          <a:prstGeom prst="rect">
            <a:avLst/>
          </a:prstGeom>
          <a:solidFill>
            <a:srgbClr val="FFFFFF"/>
          </a:solidFill>
          <a:ln w="254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81" name="MODULARIDADE"/>
          <p:cNvSpPr txBox="1"/>
          <p:nvPr>
            <p:ph type="body" idx="13"/>
          </p:nvPr>
        </p:nvSpPr>
        <p:spPr>
          <a:xfrm>
            <a:off x="12574135" y="5084253"/>
            <a:ext cx="11651797" cy="1191264"/>
          </a:xfrm>
          <a:prstGeom prst="rect">
            <a:avLst/>
          </a:prstGeom>
        </p:spPr>
        <p:txBody>
          <a:bodyPr/>
          <a:lstStyle>
            <a:lvl1pPr>
              <a:defRPr sz="8600">
                <a:solidFill>
                  <a:schemeClr val="accent1"/>
                </a:solidFill>
              </a:defRPr>
            </a:lvl1pPr>
          </a:lstStyle>
          <a:p>
            <a:pPr/>
            <a:r>
              <a:t>MODULARIDADE</a:t>
            </a:r>
          </a:p>
        </p:txBody>
      </p:sp>
      <p:sp>
        <p:nvSpPr>
          <p:cNvPr id="882" name="Modularizando com Python"/>
          <p:cNvSpPr txBox="1"/>
          <p:nvPr>
            <p:ph type="body" idx="15"/>
          </p:nvPr>
        </p:nvSpPr>
        <p:spPr>
          <a:xfrm>
            <a:off x="15934659" y="6731349"/>
            <a:ext cx="7936151" cy="820424"/>
          </a:xfrm>
          <a:prstGeom prst="rect">
            <a:avLst/>
          </a:prstGeom>
        </p:spPr>
        <p:txBody>
          <a:bodyPr/>
          <a:lstStyle>
            <a:lvl1pPr>
              <a:defRPr sz="5700"/>
            </a:lvl1pPr>
          </a:lstStyle>
          <a:p>
            <a:pPr/>
            <a:r>
              <a:t>Modularizando com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885" name="MODULARIDADE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MODULARIDADE</a:t>
            </a:r>
          </a:p>
        </p:txBody>
      </p:sp>
      <p:pic>
        <p:nvPicPr>
          <p:cNvPr id="886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887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888" name="Linha"/>
          <p:cNvSpPr/>
          <p:nvPr/>
        </p:nvSpPr>
        <p:spPr>
          <a:xfrm flipV="1">
            <a:off x="12430017" y="3781275"/>
            <a:ext cx="1" cy="8795050"/>
          </a:xfrm>
          <a:prstGeom prst="lin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889" name="FUNÇÕES- def"/>
          <p:cNvSpPr txBox="1"/>
          <p:nvPr/>
        </p:nvSpPr>
        <p:spPr>
          <a:xfrm>
            <a:off x="978606" y="3059329"/>
            <a:ext cx="8702218" cy="15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>
              <a:spcBef>
                <a:spcPts val="3900"/>
              </a:spcBef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FUNÇÕES- def</a:t>
            </a:r>
          </a:p>
        </p:txBody>
      </p:sp>
      <p:sp>
        <p:nvSpPr>
          <p:cNvPr id="890" name="Definindo uma função:"/>
          <p:cNvSpPr txBox="1"/>
          <p:nvPr/>
        </p:nvSpPr>
        <p:spPr>
          <a:xfrm>
            <a:off x="1000209" y="4353993"/>
            <a:ext cx="921001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9166" indent="-529166" algn="just">
              <a:spcBef>
                <a:spcPts val="0"/>
              </a:spcBef>
              <a:buSzPct val="40000"/>
              <a:buBlip>
                <a:blip r:embed="rId4"/>
              </a:buBlip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Definindo uma função:</a:t>
            </a:r>
          </a:p>
        </p:txBody>
      </p:sp>
      <p:pic>
        <p:nvPicPr>
          <p:cNvPr id="891" name="Captura de tela 2018-08-02 15.01.55.png" descr="Captura de tela 2018-08-02 15.01.5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8053" y="5290093"/>
            <a:ext cx="7721520" cy="313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892" name="Captura de tela 2018-08-02 15.03.38.png" descr="Captura de tela 2018-08-02 15.03.3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620494" y="3843252"/>
            <a:ext cx="7606016" cy="6029497"/>
          </a:xfrm>
          <a:prstGeom prst="rect">
            <a:avLst/>
          </a:prstGeom>
          <a:ln w="12700">
            <a:miter lim="400000"/>
          </a:ln>
        </p:spPr>
      </p:pic>
      <p:sp>
        <p:nvSpPr>
          <p:cNvPr id="893" name="Função para informar se o número é ímpar/par:"/>
          <p:cNvSpPr txBox="1"/>
          <p:nvPr/>
        </p:nvSpPr>
        <p:spPr>
          <a:xfrm>
            <a:off x="13152049" y="3289300"/>
            <a:ext cx="10311542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465666" indent="-465666" algn="just" defTabSz="726440">
              <a:spcBef>
                <a:spcPts val="0"/>
              </a:spcBef>
              <a:buSzPct val="40000"/>
              <a:buBlip>
                <a:blip r:embed="rId4"/>
              </a:buBlip>
              <a:defRPr sz="3520">
                <a:solidFill>
                  <a:srgbClr val="5E5E5E"/>
                </a:solidFill>
              </a:defRPr>
            </a:lvl1pPr>
          </a:lstStyle>
          <a:p>
            <a:pPr/>
            <a:r>
              <a:t>Função para informar se o número é ímpar/par:</a:t>
            </a:r>
          </a:p>
        </p:txBody>
      </p:sp>
      <p:pic>
        <p:nvPicPr>
          <p:cNvPr id="894" name="Captura de tela 2018-08-02 15.04.25.png" descr="Captura de tela 2018-08-02 15.04.2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707220" y="10032064"/>
            <a:ext cx="7432561" cy="3432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232" name="Python’s Integrated Development and Learning Environment - Idle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Python’s Integrated Development and Learning Environment - Idle</a:t>
            </a:r>
          </a:p>
        </p:txBody>
      </p:sp>
      <p:pic>
        <p:nvPicPr>
          <p:cNvPr id="233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Captura de tela 2018-08-02 08.38.15.png" descr="Captura de tela 2018-08-02 08.38.15.png"/>
          <p:cNvPicPr>
            <a:picLocks noChangeAspect="1"/>
          </p:cNvPicPr>
          <p:nvPr/>
        </p:nvPicPr>
        <p:blipFill>
          <a:blip r:embed="rId3">
            <a:extLst/>
          </a:blip>
          <a:srcRect l="0" t="0" r="43788" b="79390"/>
          <a:stretch>
            <a:fillRect/>
          </a:stretch>
        </p:blipFill>
        <p:spPr>
          <a:xfrm>
            <a:off x="595564" y="3432167"/>
            <a:ext cx="15103874" cy="317115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35" name="Tabela"/>
          <p:cNvGraphicFramePr/>
          <p:nvPr/>
        </p:nvGraphicFramePr>
        <p:xfrm>
          <a:off x="13176587" y="4746809"/>
          <a:ext cx="6494004" cy="881671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{CF821DB8-F4EB-4A41-A1BA-3FCAFE7338EE}</a:tableStyleId>
              </a:tblPr>
              <a:tblGrid>
                <a:gridCol w="3290640"/>
                <a:gridCol w="6868431"/>
              </a:tblGrid>
              <a:tr h="12539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Demi Bold"/>
                        </a:rPr>
                        <a:t>Teclas de Atalho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Demi Bold"/>
                        </a:rPr>
                        <a:t>Descrição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  <a:solidFill>
                      <a:srgbClr val="5E5E5E"/>
                    </a:solidFill>
                  </a:tcPr>
                </a:tc>
              </a:tr>
              <a:tr h="857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Ctr+a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Inicio da linha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Ctr + 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Fim da linha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Ctr + k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Matar linha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Ctr + 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Limpa a tela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Ctr + b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Retrocede um caracter sem excluir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Ctr + f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Avança um caracter sem excluir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Ctr + p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Acessar comandos executados anteriormente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Ctr + d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Excluir próximo caracter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897" name="MODULARIDADE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MODULARIDADE</a:t>
            </a:r>
          </a:p>
        </p:txBody>
      </p:sp>
      <p:pic>
        <p:nvPicPr>
          <p:cNvPr id="898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899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900" name="Módulos: são arquivos-fontes que podem ser importados para um programa…"/>
          <p:cNvSpPr txBox="1"/>
          <p:nvPr/>
        </p:nvSpPr>
        <p:spPr>
          <a:xfrm>
            <a:off x="1374360" y="3617478"/>
            <a:ext cx="20955001" cy="599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 defTabSz="457200">
              <a:spcBef>
                <a:spcPts val="0"/>
              </a:spcBef>
              <a:defRPr sz="41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Módulos:</a:t>
            </a:r>
            <a:r>
              <a:t> são arquivos-fontes que podem ser importados para um programa</a:t>
            </a:r>
            <a:endParaRPr b="1"/>
          </a:p>
          <a:p>
            <a:pPr algn="just" defTabSz="457200">
              <a:spcBef>
                <a:spcPts val="0"/>
              </a:spcBef>
              <a:defRPr sz="41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85750" indent="-285750" algn="just" defTabSz="457200">
              <a:spcBef>
                <a:spcPts val="0"/>
              </a:spcBef>
              <a:defRPr sz="41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Os módulos são localizados pelo interpretador por meio da lista de pastas PYTHONPATH (sys.path) que normalmente inclui a pasta corrente em primeiro lugar.</a:t>
            </a:r>
          </a:p>
          <a:p>
            <a:pPr algn="just" defTabSz="457200">
              <a:spcBef>
                <a:spcPts val="0"/>
              </a:spcBef>
              <a:defRPr sz="41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just" defTabSz="457200">
              <a:spcBef>
                <a:spcPts val="0"/>
              </a:spcBef>
              <a:defRPr sz="41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Pacotes:</a:t>
            </a:r>
            <a:r>
              <a:t> os pacotes são como coleções para organizar módulos de forma hirárquica. Essas pastas são identificadas pela interpretador pela presença de um arquivo com o nome __init__.py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903" name="MODULARIDADE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MODULARIDADE</a:t>
            </a:r>
          </a:p>
        </p:txBody>
      </p:sp>
      <p:pic>
        <p:nvPicPr>
          <p:cNvPr id="904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905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906" name="MÓDULO"/>
          <p:cNvSpPr txBox="1"/>
          <p:nvPr/>
        </p:nvSpPr>
        <p:spPr>
          <a:xfrm>
            <a:off x="978606" y="3059329"/>
            <a:ext cx="8702218" cy="15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>
              <a:spcBef>
                <a:spcPts val="3900"/>
              </a:spcBef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MÓDULO</a:t>
            </a:r>
          </a:p>
        </p:txBody>
      </p:sp>
      <p:sp>
        <p:nvSpPr>
          <p:cNvPr id="907" name="Módulo: arquivo Python com o nome words.py"/>
          <p:cNvSpPr txBox="1"/>
          <p:nvPr/>
        </p:nvSpPr>
        <p:spPr>
          <a:xfrm>
            <a:off x="908882" y="4089400"/>
            <a:ext cx="1123100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02708" indent="-502708" algn="just" defTabSz="784225">
              <a:spcBef>
                <a:spcPts val="0"/>
              </a:spcBef>
              <a:buSzPct val="40000"/>
              <a:buBlip>
                <a:blip r:embed="rId4"/>
              </a:buBlip>
              <a:defRPr sz="3800">
                <a:solidFill>
                  <a:srgbClr val="5E5E5E"/>
                </a:solidFill>
              </a:defRPr>
            </a:pPr>
            <a:r>
              <a:t>Módulo: arquivo Python com o nome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words.py</a:t>
            </a:r>
          </a:p>
        </p:txBody>
      </p:sp>
      <p:pic>
        <p:nvPicPr>
          <p:cNvPr id="908" name="Captura de tela 2018-08-02 15.07.57.png" descr="Captura de tela 2018-08-02 15.07.5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2275" y="4953000"/>
            <a:ext cx="15500373" cy="8686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Captura de tela 2018-08-02 15.09.40.png" descr="Captura de tela 2018-08-02 15.09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610" y="4545684"/>
            <a:ext cx="16063115" cy="4015780"/>
          </a:xfrm>
          <a:prstGeom prst="rect">
            <a:avLst/>
          </a:prstGeom>
          <a:ln w="12700">
            <a:miter lim="400000"/>
          </a:ln>
        </p:spPr>
      </p:pic>
      <p:sp>
        <p:nvSpPr>
          <p:cNvPr id="911" name="introdução ao python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 introdução ao python</a:t>
            </a:r>
          </a:p>
        </p:txBody>
      </p:sp>
      <p:sp>
        <p:nvSpPr>
          <p:cNvPr id="912" name="MODULARIDADE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MODULARIDADE</a:t>
            </a:r>
          </a:p>
        </p:txBody>
      </p:sp>
      <p:pic>
        <p:nvPicPr>
          <p:cNvPr id="913" name="python.png" descr="pyth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 </a:t>
            </a:r>
          </a:p>
        </p:txBody>
      </p:sp>
      <p:sp>
        <p:nvSpPr>
          <p:cNvPr id="915" name="MÓDULO"/>
          <p:cNvSpPr txBox="1"/>
          <p:nvPr/>
        </p:nvSpPr>
        <p:spPr>
          <a:xfrm>
            <a:off x="978606" y="3059329"/>
            <a:ext cx="8702218" cy="15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>
              <a:spcBef>
                <a:spcPts val="3900"/>
              </a:spcBef>
              <a:defRPr b="1" sz="45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MÓDULO</a:t>
            </a:r>
          </a:p>
        </p:txBody>
      </p:sp>
      <p:sp>
        <p:nvSpPr>
          <p:cNvPr id="916" name="Importando o módulo words.py"/>
          <p:cNvSpPr txBox="1"/>
          <p:nvPr/>
        </p:nvSpPr>
        <p:spPr>
          <a:xfrm>
            <a:off x="908882" y="4089400"/>
            <a:ext cx="1123100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29166" indent="-529166" algn="just">
              <a:spcBef>
                <a:spcPts val="0"/>
              </a:spcBef>
              <a:buSzPct val="40000"/>
              <a:buBlip>
                <a:blip r:embed="rId5"/>
              </a:buBlip>
              <a:defRPr sz="4000">
                <a:solidFill>
                  <a:srgbClr val="5E5E5E"/>
                </a:solidFill>
              </a:defRPr>
            </a:pPr>
            <a:r>
              <a:t>Importando o módulo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words.py</a:t>
            </a:r>
          </a:p>
        </p:txBody>
      </p:sp>
      <p:pic>
        <p:nvPicPr>
          <p:cNvPr id="917" name="Captura de tela 2018-08-02 15.11.11.png" descr="Captura de tela 2018-08-02 15.11.1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21879" y="9265660"/>
            <a:ext cx="5747104" cy="4469970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Acessando a função fetch_words() do módulo words.py"/>
          <p:cNvSpPr txBox="1"/>
          <p:nvPr/>
        </p:nvSpPr>
        <p:spPr>
          <a:xfrm>
            <a:off x="908882" y="8295713"/>
            <a:ext cx="1298002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92124" indent="-492124" algn="just" defTabSz="767715">
              <a:spcBef>
                <a:spcPts val="0"/>
              </a:spcBef>
              <a:buSzPct val="40000"/>
              <a:buBlip>
                <a:blip r:embed="rId5"/>
              </a:buBlip>
              <a:defRPr sz="3720">
                <a:solidFill>
                  <a:srgbClr val="5E5E5E"/>
                </a:solidFill>
              </a:defRPr>
            </a:pPr>
            <a:r>
              <a:t>Acessando a função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fetch_words()</a:t>
            </a:r>
            <a:r>
              <a:t> do módulo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words.py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3235" y="1844711"/>
            <a:ext cx="9575801" cy="9575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Retângulo"/>
          <p:cNvSpPr/>
          <p:nvPr/>
        </p:nvSpPr>
        <p:spPr>
          <a:xfrm>
            <a:off x="11577024" y="2764"/>
            <a:ext cx="12823100" cy="14277594"/>
          </a:xfrm>
          <a:prstGeom prst="rect">
            <a:avLst/>
          </a:prstGeom>
          <a:solidFill>
            <a:srgbClr val="FFFFFF"/>
          </a:solidFill>
          <a:ln w="254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9" name="Tipos e estruturas de dados"/>
          <p:cNvSpPr txBox="1"/>
          <p:nvPr>
            <p:ph type="body" idx="13"/>
          </p:nvPr>
        </p:nvSpPr>
        <p:spPr>
          <a:xfrm>
            <a:off x="12574135" y="5084253"/>
            <a:ext cx="11651797" cy="1191264"/>
          </a:xfrm>
          <a:prstGeom prst="rect">
            <a:avLst/>
          </a:prstGeom>
        </p:spPr>
        <p:txBody>
          <a:bodyPr/>
          <a:lstStyle>
            <a:lvl1pPr>
              <a:defRPr sz="8600">
                <a:solidFill>
                  <a:schemeClr val="accent1"/>
                </a:solidFill>
              </a:defRPr>
            </a:lvl1pPr>
          </a:lstStyle>
          <a:p>
            <a:pPr/>
            <a:r>
              <a:t>Tipos e estruturas de dados</a:t>
            </a:r>
          </a:p>
        </p:txBody>
      </p:sp>
      <p:sp>
        <p:nvSpPr>
          <p:cNvPr id="240" name="Armazenando dados com Python"/>
          <p:cNvSpPr txBox="1"/>
          <p:nvPr>
            <p:ph type="body" idx="15"/>
          </p:nvPr>
        </p:nvSpPr>
        <p:spPr>
          <a:xfrm>
            <a:off x="15934659" y="6731349"/>
            <a:ext cx="7936151" cy="820424"/>
          </a:xfrm>
          <a:prstGeom prst="rect">
            <a:avLst/>
          </a:prstGeom>
        </p:spPr>
        <p:txBody>
          <a:bodyPr/>
          <a:lstStyle>
            <a:lvl1pPr>
              <a:defRPr sz="5700"/>
            </a:lvl1pPr>
          </a:lstStyle>
          <a:p>
            <a:pPr/>
            <a:r>
              <a:t>Armazenando dados com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pos e estruturas de dados"/>
          <p:cNvSpPr txBox="1"/>
          <p:nvPr>
            <p:ph type="body" idx="13"/>
          </p:nvPr>
        </p:nvSpPr>
        <p:spPr>
          <a:xfrm>
            <a:off x="762000" y="228600"/>
            <a:ext cx="20955000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Tipos e estruturas de dados</a:t>
            </a:r>
          </a:p>
        </p:txBody>
      </p:sp>
      <p:sp>
        <p:nvSpPr>
          <p:cNvPr id="243" name="Tipos de dados:    booleano, numérico, texto e Coleções"/>
          <p:cNvSpPr txBox="1"/>
          <p:nvPr>
            <p:ph type="title"/>
          </p:nvPr>
        </p:nvSpPr>
        <p:spPr>
          <a:xfrm>
            <a:off x="0" y="863600"/>
            <a:ext cx="24384000" cy="1905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lvl="4">
              <a:spcBef>
                <a:spcPts val="0"/>
              </a:spcBef>
              <a:defRPr sz="6600">
                <a:solidFill>
                  <a:srgbClr val="FFFFFF"/>
                </a:solidFill>
              </a:defRPr>
            </a:pPr>
            <a:r>
              <a:t>Tipos de dados:    booleano, numérico, texto e Coleções</a:t>
            </a:r>
          </a:p>
        </p:txBody>
      </p:sp>
      <p:pic>
        <p:nvPicPr>
          <p:cNvPr id="244" name="python.png" descr="pyth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32900" y="965200"/>
            <a:ext cx="1689100" cy="168910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Texto"/>
          <p:cNvSpPr txBox="1"/>
          <p:nvPr/>
        </p:nvSpPr>
        <p:spPr>
          <a:xfrm>
            <a:off x="16020462" y="3289299"/>
            <a:ext cx="3238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246" name="Variáveis Python:…"/>
          <p:cNvSpPr txBox="1"/>
          <p:nvPr>
            <p:ph type="body" idx="1"/>
          </p:nvPr>
        </p:nvSpPr>
        <p:spPr>
          <a:xfrm>
            <a:off x="240199" y="3657600"/>
            <a:ext cx="20309690" cy="9882147"/>
          </a:xfrm>
          <a:prstGeom prst="rect">
            <a:avLst/>
          </a:prstGeom>
        </p:spPr>
        <p:txBody>
          <a:bodyPr/>
          <a:lstStyle/>
          <a:p>
            <a:pPr marL="0" indent="0" algn="just">
              <a:buSzTx/>
              <a:buNone/>
              <a:defRPr b="1" sz="3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Variáveis Python:</a:t>
            </a:r>
          </a:p>
          <a:p>
            <a:pPr lvl="1" algn="just">
              <a:spcBef>
                <a:spcPts val="0"/>
              </a:spcBef>
              <a:buChar char="•"/>
              <a:defRPr sz="3000">
                <a:solidFill>
                  <a:srgbClr val="5E5E5E"/>
                </a:solidFill>
              </a:defRPr>
            </a:pPr>
            <a:r>
              <a:t>  Dinamicamente Tipada</a:t>
            </a:r>
          </a:p>
          <a:p>
            <a:pPr lvl="1" algn="just">
              <a:spcBef>
                <a:spcPts val="0"/>
              </a:spcBef>
              <a:buChar char="•"/>
              <a:defRPr sz="3000">
                <a:solidFill>
                  <a:srgbClr val="5E5E5E"/>
                </a:solidFill>
              </a:defRPr>
            </a:pPr>
            <a:r>
              <a:t>  Sensitive Case</a:t>
            </a:r>
          </a:p>
          <a:p>
            <a:pPr lvl="1" marL="0" indent="228600" algn="just">
              <a:spcBef>
                <a:spcPts val="0"/>
              </a:spcBef>
              <a:buClrTx/>
              <a:buSzTx/>
              <a:buFontTx/>
              <a:buNone/>
              <a:defRPr b="1" sz="3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lvl="1" marL="0" indent="228600" algn="just">
              <a:spcBef>
                <a:spcPts val="0"/>
              </a:spcBef>
              <a:buClrTx/>
              <a:buSzTx/>
              <a:buFontTx/>
              <a:buNone/>
              <a:defRPr b="1" sz="3000">
                <a:solidFill>
                  <a:srgbClr val="5E5E5E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Tipos de dados:</a:t>
            </a:r>
          </a:p>
          <a:p>
            <a:pPr lvl="1" marL="1015999" indent="-380999" algn="just">
              <a:spcBef>
                <a:spcPts val="0"/>
              </a:spcBef>
              <a:buFontTx/>
              <a:buChar char="•"/>
              <a:defRPr sz="3000">
                <a:solidFill>
                  <a:srgbClr val="5E5E5E"/>
                </a:solidFill>
              </a:defRPr>
            </a:pPr>
            <a:r>
              <a:t>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 bool:</a:t>
            </a:r>
            <a:r>
              <a:t> valores booleanos </a:t>
            </a:r>
            <a:r>
              <a:rPr>
                <a:solidFill>
                  <a:schemeClr val="accent5"/>
                </a:solidFill>
              </a:rPr>
              <a:t>True</a:t>
            </a:r>
            <a:r>
              <a:t> ou </a:t>
            </a:r>
            <a:r>
              <a:rPr>
                <a:solidFill>
                  <a:schemeClr val="accent5"/>
                </a:solidFill>
              </a:rPr>
              <a:t>False</a:t>
            </a:r>
          </a:p>
          <a:p>
            <a:pPr lvl="1" marL="1015999" indent="-380999" algn="just">
              <a:spcBef>
                <a:spcPts val="0"/>
              </a:spcBef>
              <a:buFontTx/>
              <a:buChar char="•"/>
              <a:defRPr sz="3000">
                <a:solidFill>
                  <a:srgbClr val="5E5E5E"/>
                </a:solidFill>
              </a:defRPr>
            </a:pPr>
            <a:r>
              <a:t> 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None:</a:t>
            </a:r>
            <a:r>
              <a:t> valor especial </a:t>
            </a:r>
            <a:r>
              <a:rPr>
                <a:solidFill>
                  <a:schemeClr val="accent5"/>
                </a:solidFill>
              </a:rPr>
              <a:t>null</a:t>
            </a:r>
          </a:p>
          <a:p>
            <a:pPr lvl="1" marL="1015999" indent="-380999" algn="just">
              <a:spcBef>
                <a:spcPts val="0"/>
              </a:spcBef>
              <a:buFontTx/>
              <a:buChar char="•"/>
              <a:defRPr sz="3000">
                <a:solidFill>
                  <a:srgbClr val="5E5E5E"/>
                </a:solidFill>
              </a:defRPr>
            </a:pPr>
            <a:r>
              <a:t> 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int:</a:t>
            </a:r>
            <a:r>
              <a:t> número inteiro de precisão ilimitada</a:t>
            </a:r>
          </a:p>
          <a:p>
            <a:pPr lvl="1" marL="1015999" indent="-380999" algn="just">
              <a:spcBef>
                <a:spcPts val="0"/>
              </a:spcBef>
              <a:buFontTx/>
              <a:buChar char="•"/>
              <a:defRPr sz="3000">
                <a:solidFill>
                  <a:srgbClr val="5E5E5E"/>
                </a:solidFill>
              </a:defRPr>
            </a:pPr>
            <a:r>
              <a:t> 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complex: </a:t>
            </a:r>
            <a:r>
              <a:t>número complexo</a:t>
            </a:r>
          </a:p>
          <a:p>
            <a:pPr lvl="1" marL="1015999" indent="-380999" algn="just">
              <a:spcBef>
                <a:spcPts val="0"/>
              </a:spcBef>
              <a:buFontTx/>
              <a:buChar char="•"/>
              <a:defRPr sz="3000">
                <a:solidFill>
                  <a:srgbClr val="5E5E5E"/>
                </a:solidFill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  float:</a:t>
            </a:r>
            <a:r>
              <a:t> número de ponto-flutuante IEEE 754</a:t>
            </a:r>
          </a:p>
          <a:p>
            <a:pPr lvl="1" marL="1015999" indent="-380999" algn="just">
              <a:spcBef>
                <a:spcPts val="0"/>
              </a:spcBef>
              <a:buFontTx/>
              <a:buChar char="•"/>
              <a:defRPr sz="3000">
                <a:solidFill>
                  <a:srgbClr val="5E5E5E"/>
                </a:solidFill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  str:</a:t>
            </a:r>
            <a:r>
              <a:t> sequência imutável de caracteres Unicode</a:t>
            </a:r>
          </a:p>
          <a:p>
            <a:pPr lvl="1" marL="1015999" indent="-380999" algn="just">
              <a:spcBef>
                <a:spcPts val="0"/>
              </a:spcBef>
              <a:buFontTx/>
              <a:buChar char="•"/>
              <a:defRPr sz="3000">
                <a:solidFill>
                  <a:srgbClr val="5E5E5E"/>
                </a:solidFill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  bytes:</a:t>
            </a:r>
            <a:r>
              <a:t> sequência imutável de bytes</a:t>
            </a:r>
          </a:p>
          <a:p>
            <a:pPr lvl="1" marL="1015999" indent="-380999" algn="just">
              <a:spcBef>
                <a:spcPts val="0"/>
              </a:spcBef>
              <a:buFontTx/>
              <a:buChar char="•"/>
              <a:defRPr sz="3000">
                <a:solidFill>
                  <a:srgbClr val="5E5E5E"/>
                </a:solidFill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  list:</a:t>
            </a:r>
            <a:r>
              <a:t> sequência mutável de objetos</a:t>
            </a:r>
          </a:p>
          <a:p>
            <a:pPr lvl="1" marL="1015999" indent="-380999" algn="just">
              <a:spcBef>
                <a:spcPts val="0"/>
              </a:spcBef>
              <a:buFontTx/>
              <a:buChar char="•"/>
              <a:defRPr sz="3000">
                <a:solidFill>
                  <a:srgbClr val="5E5E5E"/>
                </a:solidFill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  tuple:</a:t>
            </a:r>
            <a:r>
              <a:t> sequência imutável de objetos</a:t>
            </a:r>
          </a:p>
          <a:p>
            <a:pPr lvl="1" marL="1015999" indent="-380999" algn="just">
              <a:spcBef>
                <a:spcPts val="0"/>
              </a:spcBef>
              <a:buFontTx/>
              <a:buChar char="•"/>
              <a:defRPr sz="3000">
                <a:solidFill>
                  <a:srgbClr val="5E5E5E"/>
                </a:solidFill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  set:</a:t>
            </a:r>
            <a:r>
              <a:t> coleção mutável de objetos únicos e mutáveis</a:t>
            </a:r>
          </a:p>
          <a:p>
            <a:pPr lvl="1" marL="1015999" indent="-380999" algn="just">
              <a:spcBef>
                <a:spcPts val="0"/>
              </a:spcBef>
              <a:buFontTx/>
              <a:buChar char="•"/>
              <a:defRPr sz="3000">
                <a:solidFill>
                  <a:srgbClr val="5E5E5E"/>
                </a:solidFill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  dict:</a:t>
            </a:r>
            <a:r>
              <a:t> dicionário mutável mapeia key-objetos imutáveis</a:t>
            </a:r>
          </a:p>
        </p:txBody>
      </p:sp>
      <p:graphicFrame>
        <p:nvGraphicFramePr>
          <p:cNvPr id="247" name="Tabela"/>
          <p:cNvGraphicFramePr/>
          <p:nvPr/>
        </p:nvGraphicFramePr>
        <p:xfrm>
          <a:off x="10970993" y="3098770"/>
          <a:ext cx="16139721" cy="881761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{CF821DB8-F4EB-4A41-A1BA-3FCAFE7338EE}</a:tableStyleId>
              </a:tblPr>
              <a:tblGrid>
                <a:gridCol w="2811644"/>
                <a:gridCol w="3682357"/>
                <a:gridCol w="6375400"/>
              </a:tblGrid>
              <a:tr h="12539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Demi Bold"/>
                        </a:rPr>
                        <a:t>Tipo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Demi Bold"/>
                        </a:rPr>
                        <a:t>Descrição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Demi Bold"/>
                        </a:rPr>
                        <a:t>Exemplos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  <a:solidFill>
                      <a:srgbClr val="5E5E5E"/>
                    </a:solidFill>
                  </a:tcPr>
                </a:tc>
              </a:tr>
              <a:tr h="857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Boolean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bool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chemeClr val="accent4">
                              <a:hueOff val="-1395324"/>
                              <a:satOff val="-3373"/>
                              <a:lumOff val="-9849"/>
                            </a:schemeClr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b = True ou b = False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768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Numérico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int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chemeClr val="accent4">
                              <a:hueOff val="-1395324"/>
                              <a:satOff val="-3373"/>
                              <a:lumOff val="-9849"/>
                            </a:schemeClr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n = 1 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float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chemeClr val="accent4">
                              <a:hueOff val="-1395324"/>
                              <a:satOff val="-3373"/>
                              <a:lumOff val="-9849"/>
                            </a:schemeClr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pi = 3.14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complex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chemeClr val="accent4">
                              <a:hueOff val="-1395324"/>
                              <a:satOff val="-3373"/>
                              <a:lumOff val="-9849"/>
                            </a:schemeClr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c = 3 + 4j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Texto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str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chemeClr val="accent4">
                              <a:hueOff val="-1395324"/>
                              <a:satOff val="-3373"/>
                              <a:lumOff val="-9849"/>
                            </a:schemeClr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s = ‘simples’   ou  s = "dupla"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Coleções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list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chemeClr val="accent4">
                              <a:hueOff val="-1395324"/>
                              <a:satOff val="-3373"/>
                              <a:lumOff val="-9849"/>
                            </a:schemeClr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l = [1 , 2 ,  ’AbC’ ,  [2,3,4]] 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tuple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chemeClr val="accent4">
                              <a:hueOff val="-1395324"/>
                              <a:satOff val="-3373"/>
                              <a:lumOff val="-9849"/>
                            </a:schemeClr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t = ('Nome', 20,’M')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820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dict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chemeClr val="accent4">
                              <a:hueOff val="-1395324"/>
                              <a:satOff val="-3373"/>
                              <a:lumOff val="-9849"/>
                            </a:schemeClr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d = {‘nome’: “ Nome”, 'idade':20,}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37527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Avenir Next Medium"/>
                        </a:rPr>
                        <a:t>set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chemeClr val="accent4">
                              <a:hueOff val="-1395324"/>
                              <a:satOff val="-3373"/>
                              <a:lumOff val="-9849"/>
                            </a:schemeClr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s = {1,2,3,4,5,} 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